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8" r:id="rId3"/>
    <p:sldId id="259" r:id="rId4"/>
    <p:sldId id="267" r:id="rId5"/>
    <p:sldId id="292" r:id="rId6"/>
    <p:sldId id="293" r:id="rId7"/>
    <p:sldId id="298" r:id="rId8"/>
    <p:sldId id="294" r:id="rId9"/>
    <p:sldId id="337" r:id="rId10"/>
    <p:sldId id="327" r:id="rId11"/>
    <p:sldId id="322" r:id="rId12"/>
    <p:sldId id="299" r:id="rId13"/>
    <p:sldId id="324" r:id="rId14"/>
    <p:sldId id="332" r:id="rId15"/>
    <p:sldId id="318" r:id="rId16"/>
    <p:sldId id="297" r:id="rId17"/>
    <p:sldId id="339" r:id="rId18"/>
    <p:sldId id="302" r:id="rId19"/>
    <p:sldId id="308" r:id="rId20"/>
    <p:sldId id="275" r:id="rId21"/>
    <p:sldId id="307" r:id="rId22"/>
    <p:sldId id="320" r:id="rId23"/>
    <p:sldId id="321" r:id="rId24"/>
    <p:sldId id="330" r:id="rId25"/>
    <p:sldId id="319" r:id="rId26"/>
    <p:sldId id="311" r:id="rId27"/>
    <p:sldId id="301" r:id="rId28"/>
    <p:sldId id="286" r:id="rId29"/>
    <p:sldId id="288" r:id="rId30"/>
    <p:sldId id="289" r:id="rId31"/>
    <p:sldId id="290" r:id="rId32"/>
    <p:sldId id="287" r:id="rId33"/>
    <p:sldId id="257" r:id="rId34"/>
    <p:sldId id="323" r:id="rId35"/>
    <p:sldId id="335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Merriweather" panose="00000500000000000000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7CCC49-5F98-4109-A7D4-6571187A3A73}">
  <a:tblStyle styleId="{2E7CCC49-5F98-4109-A7D4-6571187A3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9" autoAdjust="0"/>
    <p:restoredTop sz="60644" autoAdjust="0"/>
  </p:normalViewPr>
  <p:slideViewPr>
    <p:cSldViewPr snapToGrid="0">
      <p:cViewPr varScale="1">
        <p:scale>
          <a:sx n="86" d="100"/>
          <a:sy n="86" d="100"/>
        </p:scale>
        <p:origin x="170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72b2ba16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72b2ba16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006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51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6783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418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867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5041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154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620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943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38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35a453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35a453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0181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025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862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862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642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244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ae600772a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ae600772a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8857de6c7_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f8857de6c7_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8857de6c7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f8857de6c7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35113e46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d35113e46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87c6559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87c6559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35a45330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35a45330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c4d003f5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c4d003f5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045124a5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045124a5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323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182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12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lang="fr-FR" sz="1800" b="0" i="0" u="none" strike="noStrike" kern="100" cap="none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41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649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132527"/>
            <a:ext cx="91440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fr-FR" b="1" dirty="0"/>
              <a:t>Formation FPGA Safran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 dirty="0"/>
              <a:t>Projet de formation</a:t>
            </a:r>
            <a:endParaRPr sz="31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0" y="1780022"/>
            <a:ext cx="9144000" cy="766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/>
              <a:t>Présenté par: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Houssein </a:t>
            </a:r>
            <a:r>
              <a:rPr lang="fr-FR" sz="1400" dirty="0"/>
              <a:t>MARIAM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Thomas ANGENAULT</a:t>
            </a:r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1334FF7E-EDDD-A56D-B07A-669B2C832C8D}"/>
              </a:ext>
            </a:extLst>
          </p:cNvPr>
          <p:cNvSpPr txBox="1">
            <a:spLocks/>
          </p:cNvSpPr>
          <p:nvPr/>
        </p:nvSpPr>
        <p:spPr>
          <a:xfrm>
            <a:off x="78550" y="3431974"/>
            <a:ext cx="1350412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fr-FR" b="1" dirty="0"/>
              <a:t>05/07/2023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6998D8-3725-2E10-E4CE-82948936EA6A}"/>
              </a:ext>
            </a:extLst>
          </p:cNvPr>
          <p:cNvSpPr txBox="1"/>
          <p:nvPr/>
        </p:nvSpPr>
        <p:spPr>
          <a:xfrm>
            <a:off x="0" y="1415027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lt2"/>
              </a:buClr>
              <a:buSzPts val="1600"/>
            </a:pPr>
            <a:r>
              <a:rPr lang="fr-FR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Intitulé : Interface vidéo VGA et création d'un filtre FIR sur le flux vidéo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8EDE46-5ADC-442C-E980-9FF571E51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23" y="2756664"/>
            <a:ext cx="3282076" cy="2281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Etape intermédiaire</a:t>
            </a:r>
          </a:p>
        </p:txBody>
      </p:sp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32978C1A-CEDB-B629-1D73-9910C5BCB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7" y="1293371"/>
            <a:ext cx="6705600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" sz="1600" dirty="0">
                <a:solidFill>
                  <a:schemeClr val="tx1"/>
                </a:solidFill>
              </a:rPr>
              <a:t>Validation de </a:t>
            </a:r>
            <a:r>
              <a:rPr lang="fr-FR" sz="1600" dirty="0">
                <a:solidFill>
                  <a:schemeClr val="tx1"/>
                </a:solidFill>
              </a:rPr>
              <a:t>l’architecture </a:t>
            </a:r>
            <a:r>
              <a:rPr lang="fr" sz="1600" dirty="0">
                <a:solidFill>
                  <a:schemeClr val="tx1"/>
                </a:solidFill>
              </a:rPr>
              <a:t>par </a:t>
            </a:r>
            <a:r>
              <a:rPr lang="fr" sz="1600" b="1" u="sng" dirty="0">
                <a:solidFill>
                  <a:schemeClr val="tx1"/>
                </a:solidFill>
              </a:rPr>
              <a:t>un test bench</a:t>
            </a:r>
            <a:endParaRPr sz="1600" b="1" u="sng" dirty="0">
              <a:solidFill>
                <a:schemeClr val="tx1"/>
              </a:solidFill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A0C8937-F6A4-2E45-5BB9-8D9573DA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561305"/>
              </p:ext>
            </p:extLst>
          </p:nvPr>
        </p:nvGraphicFramePr>
        <p:xfrm>
          <a:off x="286143" y="2177999"/>
          <a:ext cx="4394440" cy="2366493"/>
        </p:xfrm>
        <a:graphic>
          <a:graphicData uri="http://schemas.openxmlformats.org/drawingml/2006/table">
            <a:tbl>
              <a:tblPr firstRow="1" firstCol="1" bandRow="1"/>
              <a:tblGrid>
                <a:gridCol w="706888">
                  <a:extLst>
                    <a:ext uri="{9D8B030D-6E8A-4147-A177-3AD203B41FA5}">
                      <a16:colId xmlns:a16="http://schemas.microsoft.com/office/drawing/2014/main" val="3206075144"/>
                    </a:ext>
                  </a:extLst>
                </a:gridCol>
                <a:gridCol w="1066056">
                  <a:extLst>
                    <a:ext uri="{9D8B030D-6E8A-4147-A177-3AD203B41FA5}">
                      <a16:colId xmlns:a16="http://schemas.microsoft.com/office/drawing/2014/main" val="2810874078"/>
                    </a:ext>
                  </a:extLst>
                </a:gridCol>
                <a:gridCol w="886472">
                  <a:extLst>
                    <a:ext uri="{9D8B030D-6E8A-4147-A177-3AD203B41FA5}">
                      <a16:colId xmlns:a16="http://schemas.microsoft.com/office/drawing/2014/main" val="3645345264"/>
                    </a:ext>
                  </a:extLst>
                </a:gridCol>
                <a:gridCol w="683993">
                  <a:extLst>
                    <a:ext uri="{9D8B030D-6E8A-4147-A177-3AD203B41FA5}">
                      <a16:colId xmlns:a16="http://schemas.microsoft.com/office/drawing/2014/main" val="609837476"/>
                    </a:ext>
                  </a:extLst>
                </a:gridCol>
                <a:gridCol w="543760">
                  <a:extLst>
                    <a:ext uri="{9D8B030D-6E8A-4147-A177-3AD203B41FA5}">
                      <a16:colId xmlns:a16="http://schemas.microsoft.com/office/drawing/2014/main" val="2424719505"/>
                    </a:ext>
                  </a:extLst>
                </a:gridCol>
                <a:gridCol w="507271">
                  <a:extLst>
                    <a:ext uri="{9D8B030D-6E8A-4147-A177-3AD203B41FA5}">
                      <a16:colId xmlns:a16="http://schemas.microsoft.com/office/drawing/2014/main" val="3444202253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Paramètre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Synchro verticale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1565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Symbole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Durée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Lignes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09708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Synch pulse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16,7ms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521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à 520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045201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time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15.36ms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à 479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219378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PW</a:t>
                      </a:r>
                      <a:r>
                        <a:rPr lang="fr-FR" sz="1100" kern="1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b="0" i="0" u="none" strike="noStrike" kern="100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(T</a:t>
                      </a:r>
                      <a:r>
                        <a:rPr lang="fr-FR" sz="1000" b="0" i="0" u="none" strike="noStrike" kern="100" cap="none" baseline="-25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SP</a:t>
                      </a:r>
                      <a:r>
                        <a:rPr lang="fr-FR" sz="1000" b="0" i="0" u="none" strike="noStrike" kern="100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-US" sz="1000" b="0" i="0" u="none" strike="noStrike" kern="100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Pulse Width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63.96</a:t>
                      </a:r>
                      <a:r>
                        <a:rPr lang="fr-FR" sz="9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489 à 490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837279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Front Porch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288.04</a:t>
                      </a:r>
                      <a:r>
                        <a:rPr lang="fr-FR" sz="9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480 à 489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98321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 Porch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928</a:t>
                      </a:r>
                      <a:r>
                        <a:rPr lang="fr-FR" sz="9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491 à 520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883957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E0272932-C79C-31DD-8428-472C049FA7E5}"/>
              </a:ext>
            </a:extLst>
          </p:cNvPr>
          <p:cNvSpPr txBox="1"/>
          <p:nvPr/>
        </p:nvSpPr>
        <p:spPr>
          <a:xfrm>
            <a:off x="286143" y="1823803"/>
            <a:ext cx="399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Vérification de timing et du nombre des pixels de </a:t>
            </a:r>
            <a:r>
              <a:rPr lang="fr-FR" sz="1200" b="1" dirty="0" err="1"/>
              <a:t>Vsync</a:t>
            </a:r>
            <a:r>
              <a:rPr lang="fr-FR" sz="12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6294A3-D748-BCCB-5D15-C371C304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11" y="2116182"/>
            <a:ext cx="4208558" cy="2151017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E7C9E3F-4095-5A0F-6F52-8D528407BB93}"/>
              </a:ext>
            </a:extLst>
          </p:cNvPr>
          <p:cNvSpPr/>
          <p:nvPr/>
        </p:nvSpPr>
        <p:spPr>
          <a:xfrm>
            <a:off x="4722083" y="3185160"/>
            <a:ext cx="4208557" cy="1082039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64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6;p19">
            <a:extLst>
              <a:ext uri="{FF2B5EF4-FFF2-40B4-BE49-F238E27FC236}">
                <a16:creationId xmlns:a16="http://schemas.microsoft.com/office/drawing/2014/main" id="{209BA412-CC74-7B1A-FE24-CEBEEF93BAE1}"/>
              </a:ext>
            </a:extLst>
          </p:cNvPr>
          <p:cNvSpPr txBox="1">
            <a:spLocks/>
          </p:cNvSpPr>
          <p:nvPr/>
        </p:nvSpPr>
        <p:spPr>
          <a:xfrm>
            <a:off x="200296" y="1388193"/>
            <a:ext cx="6905354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Connexion du composant </a:t>
            </a:r>
            <a:r>
              <a:rPr lang="fr-FR" sz="1600" dirty="0" err="1">
                <a:solidFill>
                  <a:schemeClr val="tx1"/>
                </a:solidFill>
              </a:rPr>
              <a:t>Pmod</a:t>
            </a:r>
            <a:r>
              <a:rPr lang="fr-FR" sz="1600" dirty="0">
                <a:solidFill>
                  <a:schemeClr val="tx1"/>
                </a:solidFill>
              </a:rPr>
              <a:t> VGA à la carte FPGA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07154F-3B39-1B19-4C54-23D07634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1935276"/>
            <a:ext cx="6981931" cy="25546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E34402-57DC-1E71-0802-AFBB7BCC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24747" y="2484607"/>
            <a:ext cx="3615369" cy="1422542"/>
          </a:xfrm>
          <a:prstGeom prst="rect">
            <a:avLst/>
          </a:prstGeom>
        </p:spPr>
      </p:pic>
      <p:sp>
        <p:nvSpPr>
          <p:cNvPr id="3" name="Google Shape;117;p16">
            <a:extLst>
              <a:ext uri="{FF2B5EF4-FFF2-40B4-BE49-F238E27FC236}">
                <a16:creationId xmlns:a16="http://schemas.microsoft.com/office/drawing/2014/main" id="{59691F8A-3DF5-65F1-23D9-1690B498FB4C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Architecture matérielle</a:t>
            </a:r>
          </a:p>
        </p:txBody>
      </p:sp>
    </p:spTree>
    <p:extLst>
      <p:ext uri="{BB962C8B-B14F-4D97-AF65-F5344CB8AC3E}">
        <p14:creationId xmlns:p14="http://schemas.microsoft.com/office/powerpoint/2010/main" val="289080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754672E-D0A0-9DB7-E729-C3E0D385A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" b="1078"/>
          <a:stretch/>
        </p:blipFill>
        <p:spPr>
          <a:xfrm>
            <a:off x="5886450" y="2105579"/>
            <a:ext cx="3087078" cy="1827757"/>
          </a:xfrm>
          <a:prstGeom prst="rect">
            <a:avLst/>
          </a:prstGeom>
        </p:spPr>
      </p:pic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F4BA2F67-B781-5DD6-A199-DD7E76751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7" y="1388193"/>
            <a:ext cx="5120640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" sz="1600" dirty="0">
                <a:solidFill>
                  <a:schemeClr val="tx1"/>
                </a:solidFill>
              </a:rPr>
              <a:t>Connexion du VGA à l’oscilloscope</a:t>
            </a:r>
            <a:endParaRPr sz="1600" dirty="0">
              <a:solidFill>
                <a:schemeClr val="tx1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D57D57F-CCBF-39D7-306C-C7875DA18D24}"/>
              </a:ext>
            </a:extLst>
          </p:cNvPr>
          <p:cNvGrpSpPr/>
          <p:nvPr/>
        </p:nvGrpSpPr>
        <p:grpSpPr>
          <a:xfrm>
            <a:off x="2363955" y="2105579"/>
            <a:ext cx="3348445" cy="2511334"/>
            <a:chOff x="4140774" y="2074023"/>
            <a:chExt cx="3348445" cy="251133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C8730C3-38AA-22D2-5DAF-09B0373D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774" y="2074023"/>
              <a:ext cx="3348445" cy="251133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4F311CA-ECAB-798A-1C4D-FFACE4C6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6720" y="2252662"/>
              <a:ext cx="1198268" cy="217488"/>
            </a:xfrm>
            <a:prstGeom prst="rect">
              <a:avLst/>
            </a:prstGeom>
          </p:spPr>
        </p:pic>
      </p:grpSp>
      <p:sp>
        <p:nvSpPr>
          <p:cNvPr id="2" name="Google Shape;117;p16">
            <a:extLst>
              <a:ext uri="{FF2B5EF4-FFF2-40B4-BE49-F238E27FC236}">
                <a16:creationId xmlns:a16="http://schemas.microsoft.com/office/drawing/2014/main" id="{52652BF0-D526-1B5A-46C1-746AF85B3845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Architecture matérielle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72027DC-067A-AB1B-9F17-92404A961605}"/>
              </a:ext>
            </a:extLst>
          </p:cNvPr>
          <p:cNvGrpSpPr/>
          <p:nvPr/>
        </p:nvGrpSpPr>
        <p:grpSpPr>
          <a:xfrm>
            <a:off x="200297" y="2506155"/>
            <a:ext cx="2163658" cy="394062"/>
            <a:chOff x="198604" y="1937504"/>
            <a:chExt cx="2163658" cy="394062"/>
          </a:xfrm>
        </p:grpSpPr>
        <p:pic>
          <p:nvPicPr>
            <p:cNvPr id="4" name="Google Shape;553;p45">
              <a:extLst>
                <a:ext uri="{FF2B5EF4-FFF2-40B4-BE49-F238E27FC236}">
                  <a16:creationId xmlns:a16="http://schemas.microsoft.com/office/drawing/2014/main" id="{739A24E3-D6DE-17F6-D6D4-2B16F486881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8604" y="2032357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46;p19">
              <a:extLst>
                <a:ext uri="{FF2B5EF4-FFF2-40B4-BE49-F238E27FC236}">
                  <a16:creationId xmlns:a16="http://schemas.microsoft.com/office/drawing/2014/main" id="{261E8CD3-4C49-2E04-7741-C5E2A5E25F2C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1937504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Génération de </a:t>
              </a:r>
              <a:r>
                <a:rPr lang="fr-FR" sz="11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BitStream</a:t>
              </a:r>
              <a:endParaRPr lang="fr-FR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D32B68D-6558-45FA-320E-0ABA92E1DA68}"/>
              </a:ext>
            </a:extLst>
          </p:cNvPr>
          <p:cNvGrpSpPr/>
          <p:nvPr/>
        </p:nvGrpSpPr>
        <p:grpSpPr>
          <a:xfrm>
            <a:off x="200297" y="2908211"/>
            <a:ext cx="2163658" cy="394062"/>
            <a:chOff x="198604" y="2339560"/>
            <a:chExt cx="2163658" cy="394062"/>
          </a:xfrm>
        </p:grpSpPr>
        <p:pic>
          <p:nvPicPr>
            <p:cNvPr id="11" name="Google Shape;553;p45">
              <a:extLst>
                <a:ext uri="{FF2B5EF4-FFF2-40B4-BE49-F238E27FC236}">
                  <a16:creationId xmlns:a16="http://schemas.microsoft.com/office/drawing/2014/main" id="{EAC2DAF2-53FB-008B-E0E6-F976B12A481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8604" y="2434413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46;p19">
              <a:extLst>
                <a:ext uri="{FF2B5EF4-FFF2-40B4-BE49-F238E27FC236}">
                  <a16:creationId xmlns:a16="http://schemas.microsoft.com/office/drawing/2014/main" id="{8CA453F7-BB27-90AE-0429-DEBD6C0D9F46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2339560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Implémentation sur FPGA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80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3"/>
            </a:pPr>
            <a:r>
              <a:rPr lang="fr-FR" sz="2000" dirty="0"/>
              <a:t>Mesure à l’oscilloscope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1E72D87-4EC0-AE35-8534-6795DF802422}"/>
              </a:ext>
            </a:extLst>
          </p:cNvPr>
          <p:cNvSpPr txBox="1">
            <a:spLocks/>
          </p:cNvSpPr>
          <p:nvPr/>
        </p:nvSpPr>
        <p:spPr>
          <a:xfrm>
            <a:off x="200297" y="1292394"/>
            <a:ext cx="670560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Mesure de </a:t>
            </a:r>
            <a:r>
              <a:rPr lang="fr-FR" sz="1600" dirty="0" err="1">
                <a:solidFill>
                  <a:schemeClr val="tx1"/>
                </a:solidFill>
              </a:rPr>
              <a:t>Hsync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2" name="Image 1" descr="Une image contenant capture d’écran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CA0EEF83-40A6-E53B-EDE9-DD15DA5D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07" y="1642276"/>
            <a:ext cx="5987626" cy="3421462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7B02E54F-EDD3-B0B4-9086-F7C6D9910861}"/>
              </a:ext>
            </a:extLst>
          </p:cNvPr>
          <p:cNvGrpSpPr/>
          <p:nvPr/>
        </p:nvGrpSpPr>
        <p:grpSpPr>
          <a:xfrm>
            <a:off x="330622" y="4373850"/>
            <a:ext cx="3152247" cy="450985"/>
            <a:chOff x="330622" y="4373850"/>
            <a:chExt cx="3152247" cy="4509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90B09B-508F-448E-9E96-0C02BBD1958E}"/>
                </a:ext>
              </a:extLst>
            </p:cNvPr>
            <p:cNvSpPr/>
            <p:nvPr/>
          </p:nvSpPr>
          <p:spPr>
            <a:xfrm>
              <a:off x="2411307" y="4754892"/>
              <a:ext cx="1071562" cy="6994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D6BCADD-37EA-ADED-9E0B-47ECA88860B4}"/>
                    </a:ext>
                  </a:extLst>
                </p:cNvPr>
                <p:cNvSpPr txBox="1"/>
                <p:nvPr/>
              </p:nvSpPr>
              <p:spPr>
                <a:xfrm>
                  <a:off x="330622" y="4373850"/>
                  <a:ext cx="12704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120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riode</m:t>
                        </m:r>
                        <m: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fr-FR" sz="1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D6BCADD-37EA-ADED-9E0B-47ECA8886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22" y="4373850"/>
                  <a:ext cx="1270412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EC3E43B-47E7-45E0-49D2-41C55D8EEF2A}"/>
                </a:ext>
              </a:extLst>
            </p:cNvPr>
            <p:cNvCxnSpPr>
              <a:cxnSpLocks/>
              <a:stCxn id="14" idx="3"/>
              <a:endCxn id="3" idx="1"/>
            </p:cNvCxnSpPr>
            <p:nvPr/>
          </p:nvCxnSpPr>
          <p:spPr>
            <a:xfrm>
              <a:off x="1601034" y="4512350"/>
              <a:ext cx="810273" cy="2775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016B63F-2589-FB70-A2F0-F7C3BDCA1102}"/>
              </a:ext>
            </a:extLst>
          </p:cNvPr>
          <p:cNvGrpSpPr/>
          <p:nvPr/>
        </p:nvGrpSpPr>
        <p:grpSpPr>
          <a:xfrm>
            <a:off x="330623" y="3540760"/>
            <a:ext cx="5622502" cy="827283"/>
            <a:chOff x="330623" y="3540760"/>
            <a:chExt cx="5622502" cy="82728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17787B20-FC6A-B483-D981-6EB3ECE3F06F}"/>
                </a:ext>
              </a:extLst>
            </p:cNvPr>
            <p:cNvGrpSpPr/>
            <p:nvPr/>
          </p:nvGrpSpPr>
          <p:grpSpPr>
            <a:xfrm>
              <a:off x="330623" y="3540760"/>
              <a:ext cx="2688697" cy="827283"/>
              <a:chOff x="330623" y="3540760"/>
              <a:chExt cx="2688697" cy="82728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DD5300-1FB3-80CC-70FE-D12F33F7AF5F}"/>
                  </a:ext>
                </a:extLst>
              </p:cNvPr>
              <p:cNvSpPr/>
              <p:nvPr/>
            </p:nvSpPr>
            <p:spPr>
              <a:xfrm>
                <a:off x="2420833" y="4298100"/>
                <a:ext cx="598487" cy="69943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563C0CF6-170E-556D-A224-0ADE5E2F6B5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23" y="3540760"/>
                    <a:ext cx="130407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120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fr-FR" sz="1200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fr-FR" sz="1200" b="0" i="0" dirty="0" smtClean="0">
                              <a:latin typeface="Cambria Math" panose="02040503050406030204" pitchFamily="18" charset="0"/>
                            </a:rPr>
                            <m:t>=3,79</m:t>
                          </m:r>
                          <m:r>
                            <a:rPr lang="fr-FR" sz="12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1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563C0CF6-170E-556D-A224-0ADE5E2F6B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623" y="3540760"/>
                    <a:ext cx="130407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0029A981-A5F3-FF9F-4F64-EA664B09AA44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1634698" y="3679260"/>
                <a:ext cx="786135" cy="653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D775E48A-D3CE-DDB5-34A8-027E89DC7892}"/>
                </a:ext>
              </a:extLst>
            </p:cNvPr>
            <p:cNvGrpSpPr/>
            <p:nvPr/>
          </p:nvGrpSpPr>
          <p:grpSpPr>
            <a:xfrm>
              <a:off x="5600700" y="3609239"/>
              <a:ext cx="352425" cy="0"/>
              <a:chOff x="5600700" y="3609239"/>
              <a:chExt cx="352425" cy="0"/>
            </a:xfrm>
          </p:grpSpPr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F69FBC5E-E395-E10D-DCD6-0D4144314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6125" y="3609239"/>
                <a:ext cx="1270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FBC3A3B3-8A5F-E997-BCD5-88C670314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700" y="3609239"/>
                <a:ext cx="1254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482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logiciel, Logiciel multimédia, affichage&#10;&#10;Description générée automatiquement">
            <a:extLst>
              <a:ext uri="{FF2B5EF4-FFF2-40B4-BE49-F238E27FC236}">
                <a16:creationId xmlns:a16="http://schemas.microsoft.com/office/drawing/2014/main" id="{7E79AD60-16E5-5B6C-0EEB-60BA3B98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33" y="1638933"/>
            <a:ext cx="5978100" cy="3423792"/>
          </a:xfrm>
          <a:prstGeom prst="rect">
            <a:avLst/>
          </a:prstGeom>
        </p:spPr>
      </p:pic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3"/>
            </a:pPr>
            <a:r>
              <a:rPr lang="fr-FR" sz="2000" dirty="0"/>
              <a:t>Mesure à l’oscilloscope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1E72D87-4EC0-AE35-8534-6795DF802422}"/>
              </a:ext>
            </a:extLst>
          </p:cNvPr>
          <p:cNvSpPr txBox="1">
            <a:spLocks/>
          </p:cNvSpPr>
          <p:nvPr/>
        </p:nvSpPr>
        <p:spPr>
          <a:xfrm>
            <a:off x="200297" y="1292394"/>
            <a:ext cx="670560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Mesure de </a:t>
            </a:r>
            <a:r>
              <a:rPr lang="fr-FR" sz="1600" dirty="0" err="1">
                <a:solidFill>
                  <a:schemeClr val="tx1"/>
                </a:solidFill>
              </a:rPr>
              <a:t>Vsync</a:t>
            </a:r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B02E54F-EDD3-B0B4-9086-F7C6D9910861}"/>
              </a:ext>
            </a:extLst>
          </p:cNvPr>
          <p:cNvGrpSpPr/>
          <p:nvPr/>
        </p:nvGrpSpPr>
        <p:grpSpPr>
          <a:xfrm>
            <a:off x="343323" y="4228209"/>
            <a:ext cx="3161772" cy="609108"/>
            <a:chOff x="330623" y="3986909"/>
            <a:chExt cx="3161772" cy="6091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90B09B-508F-448E-9E96-0C02BBD1958E}"/>
                </a:ext>
              </a:extLst>
            </p:cNvPr>
            <p:cNvSpPr/>
            <p:nvPr/>
          </p:nvSpPr>
          <p:spPr>
            <a:xfrm>
              <a:off x="2420833" y="4526074"/>
              <a:ext cx="1071562" cy="6994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D6BCADD-37EA-ADED-9E0B-47ECA88860B4}"/>
                    </a:ext>
                  </a:extLst>
                </p:cNvPr>
                <p:cNvSpPr txBox="1"/>
                <p:nvPr/>
              </p:nvSpPr>
              <p:spPr>
                <a:xfrm>
                  <a:off x="330623" y="3986909"/>
                  <a:ext cx="14307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1200" dirty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riode</m:t>
                        </m:r>
                        <m:r>
                          <a:rPr lang="fr-FR" sz="1200" b="0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16,7</m:t>
                        </m:r>
                        <m:r>
                          <a:rPr lang="fr-FR" sz="1200" b="0" i="1" dirty="0" smtClean="0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DD6BCADD-37EA-ADED-9E0B-47ECA8886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23" y="3986909"/>
                  <a:ext cx="143071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EC3E43B-47E7-45E0-49D2-41C55D8EEF2A}"/>
                </a:ext>
              </a:extLst>
            </p:cNvPr>
            <p:cNvCxnSpPr>
              <a:cxnSpLocks/>
              <a:stCxn id="14" idx="3"/>
              <a:endCxn id="3" idx="1"/>
            </p:cNvCxnSpPr>
            <p:nvPr/>
          </p:nvCxnSpPr>
          <p:spPr>
            <a:xfrm>
              <a:off x="1761336" y="4125409"/>
              <a:ext cx="659497" cy="435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016B63F-2589-FB70-A2F0-F7C3BDCA1102}"/>
              </a:ext>
            </a:extLst>
          </p:cNvPr>
          <p:cNvGrpSpPr/>
          <p:nvPr/>
        </p:nvGrpSpPr>
        <p:grpSpPr>
          <a:xfrm>
            <a:off x="343323" y="3664009"/>
            <a:ext cx="5636788" cy="702700"/>
            <a:chOff x="330623" y="3454459"/>
            <a:chExt cx="5636788" cy="702700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17787B20-FC6A-B483-D981-6EB3ECE3F06F}"/>
                </a:ext>
              </a:extLst>
            </p:cNvPr>
            <p:cNvGrpSpPr/>
            <p:nvPr/>
          </p:nvGrpSpPr>
          <p:grpSpPr>
            <a:xfrm>
              <a:off x="330623" y="3540760"/>
              <a:ext cx="2650597" cy="616399"/>
              <a:chOff x="330623" y="3540760"/>
              <a:chExt cx="2650597" cy="61639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DD5300-1FB3-80CC-70FE-D12F33F7AF5F}"/>
                  </a:ext>
                </a:extLst>
              </p:cNvPr>
              <p:cNvSpPr/>
              <p:nvPr/>
            </p:nvSpPr>
            <p:spPr>
              <a:xfrm>
                <a:off x="2382733" y="4087216"/>
                <a:ext cx="598487" cy="69943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563C0CF6-170E-556D-A224-0ADE5E2F6B5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623" y="3540760"/>
                    <a:ext cx="130407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FR" sz="120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fr-FR" sz="1200" b="0" i="0" dirty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fr-FR" sz="1200" b="0" i="0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200" b="0" i="1" dirty="0" smtClean="0">
                              <a:latin typeface="Cambria Math" panose="02040503050406030204" pitchFamily="18" charset="0"/>
                            </a:rPr>
                            <m:t>64,1</m:t>
                          </m:r>
                          <m:r>
                            <a:rPr lang="fr-FR" sz="12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1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6" name="ZoneTexte 5">
                    <a:extLst>
                      <a:ext uri="{FF2B5EF4-FFF2-40B4-BE49-F238E27FC236}">
                        <a16:creationId xmlns:a16="http://schemas.microsoft.com/office/drawing/2014/main" id="{563C0CF6-170E-556D-A224-0ADE5E2F6B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623" y="3540760"/>
                    <a:ext cx="130407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Connecteur droit avec flèche 10">
                <a:extLst>
                  <a:ext uri="{FF2B5EF4-FFF2-40B4-BE49-F238E27FC236}">
                    <a16:creationId xmlns:a16="http://schemas.microsoft.com/office/drawing/2014/main" id="{0029A981-A5F3-FF9F-4F64-EA664B09AA44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1634698" y="3679260"/>
                <a:ext cx="748035" cy="4429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D775E48A-D3CE-DDB5-34A8-027E89DC7892}"/>
                </a:ext>
              </a:extLst>
            </p:cNvPr>
            <p:cNvGrpSpPr/>
            <p:nvPr/>
          </p:nvGrpSpPr>
          <p:grpSpPr>
            <a:xfrm>
              <a:off x="5553075" y="3454459"/>
              <a:ext cx="414336" cy="0"/>
              <a:chOff x="5553075" y="3454459"/>
              <a:chExt cx="414336" cy="0"/>
            </a:xfrm>
          </p:grpSpPr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F69FBC5E-E395-E10D-DCD6-0D4144314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0411" y="3454459"/>
                <a:ext cx="1270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FBC3A3B3-8A5F-E997-BCD5-88C670314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53075" y="3454459"/>
                <a:ext cx="12541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99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7;p16">
            <a:extLst>
              <a:ext uri="{FF2B5EF4-FFF2-40B4-BE49-F238E27FC236}">
                <a16:creationId xmlns:a16="http://schemas.microsoft.com/office/drawing/2014/main" id="{C9AE7A7E-1B31-C1D1-E056-4996DF4B4BA3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3"/>
            </a:pPr>
            <a:r>
              <a:rPr lang="fr-FR" sz="2000" dirty="0"/>
              <a:t>Mesure à l’oscilloscope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05E2CD-98D5-D248-639B-E6DB159BD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8" y="1778775"/>
            <a:ext cx="3031218" cy="2070100"/>
          </a:xfrm>
          <a:prstGeom prst="rect">
            <a:avLst/>
          </a:prstGeom>
        </p:spPr>
      </p:pic>
      <p:sp>
        <p:nvSpPr>
          <p:cNvPr id="13" name="Google Shape;146;p19">
            <a:extLst>
              <a:ext uri="{FF2B5EF4-FFF2-40B4-BE49-F238E27FC236}">
                <a16:creationId xmlns:a16="http://schemas.microsoft.com/office/drawing/2014/main" id="{72423B53-124D-2A13-E1B3-FD60CEEDA6EC}"/>
              </a:ext>
            </a:extLst>
          </p:cNvPr>
          <p:cNvSpPr txBox="1">
            <a:spLocks/>
          </p:cNvSpPr>
          <p:nvPr/>
        </p:nvSpPr>
        <p:spPr>
          <a:xfrm>
            <a:off x="200297" y="1292394"/>
            <a:ext cx="670560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Mesure de VGA Red du Générateur de pattern vidéo</a:t>
            </a:r>
          </a:p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D129DA1-663F-EB8A-7702-B816E6BDBEF4}"/>
              </a:ext>
            </a:extLst>
          </p:cNvPr>
          <p:cNvGrpSpPr/>
          <p:nvPr/>
        </p:nvGrpSpPr>
        <p:grpSpPr>
          <a:xfrm>
            <a:off x="50068" y="1863634"/>
            <a:ext cx="8998144" cy="3164851"/>
            <a:chOff x="50068" y="1863634"/>
            <a:chExt cx="8998144" cy="3164851"/>
          </a:xfrm>
        </p:grpSpPr>
        <p:pic>
          <p:nvPicPr>
            <p:cNvPr id="4" name="Image 3" descr="Une image contenant texte, capture d’écran, logiciel, Logiciel multimédia&#10;&#10;Description générée automatiquement">
              <a:extLst>
                <a:ext uri="{FF2B5EF4-FFF2-40B4-BE49-F238E27FC236}">
                  <a16:creationId xmlns:a16="http://schemas.microsoft.com/office/drawing/2014/main" id="{8B1DD8E9-D2EA-02EB-30FF-553A186A7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8773" y="1863634"/>
              <a:ext cx="5599439" cy="31648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63D4D9-5675-2DEB-9226-C26909DD55E1}"/>
                </a:ext>
              </a:extLst>
            </p:cNvPr>
            <p:cNvSpPr/>
            <p:nvPr/>
          </p:nvSpPr>
          <p:spPr>
            <a:xfrm>
              <a:off x="50068" y="2916876"/>
              <a:ext cx="3148376" cy="69668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127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48AF4CA5-1697-DDD3-9452-FDCFBFA52E59}"/>
                </a:ext>
              </a:extLst>
            </p:cNvPr>
            <p:cNvCxnSpPr>
              <a:cxnSpLocks/>
              <a:stCxn id="6" idx="3"/>
              <a:endCxn id="4" idx="1"/>
            </p:cNvCxnSpPr>
            <p:nvPr/>
          </p:nvCxnSpPr>
          <p:spPr>
            <a:xfrm>
              <a:off x="3198444" y="3265219"/>
              <a:ext cx="250329" cy="180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C8259DC-5EB6-4C7D-7F2D-199A777DF5BF}"/>
                </a:ext>
              </a:extLst>
            </p:cNvPr>
            <p:cNvGrpSpPr/>
            <p:nvPr/>
          </p:nvGrpSpPr>
          <p:grpSpPr>
            <a:xfrm>
              <a:off x="282376" y="4000281"/>
              <a:ext cx="2552264" cy="394062"/>
              <a:chOff x="198604" y="2339560"/>
              <a:chExt cx="2552264" cy="394062"/>
            </a:xfrm>
          </p:grpSpPr>
          <p:pic>
            <p:nvPicPr>
              <p:cNvPr id="8" name="Google Shape;553;p45">
                <a:extLst>
                  <a:ext uri="{FF2B5EF4-FFF2-40B4-BE49-F238E27FC236}">
                    <a16:creationId xmlns:a16="http://schemas.microsoft.com/office/drawing/2014/main" id="{C9FED456-350B-1635-4AB0-23378F4AB45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8604" y="2434413"/>
                <a:ext cx="211667" cy="1766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Google Shape;146;p19">
                <a:extLst>
                  <a:ext uri="{FF2B5EF4-FFF2-40B4-BE49-F238E27FC236}">
                    <a16:creationId xmlns:a16="http://schemas.microsoft.com/office/drawing/2014/main" id="{130007D3-9193-FBFE-FC3B-7177BC7A3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271" y="2339560"/>
                <a:ext cx="2340597" cy="39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Merriweather"/>
                  <a:buNone/>
                  <a:defRPr sz="2800" b="0" i="0" u="none" strike="noStrike" cap="none">
                    <a:solidFill>
                      <a:schemeClr val="lt1"/>
                    </a:solidFill>
                    <a:latin typeface="Merriweather"/>
                    <a:ea typeface="Merriweather"/>
                    <a:cs typeface="Merriweather"/>
                    <a:sym typeface="Merriweather"/>
                  </a:defRPr>
                </a:lvl9pPr>
              </a:lstStyle>
              <a:p>
                <a:pPr>
                  <a:buClr>
                    <a:schemeClr val="accent6">
                      <a:lumMod val="10000"/>
                    </a:schemeClr>
                  </a:buClr>
                </a:pPr>
                <a:r>
                  <a:rPr lang="fr-FR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Mesure du signal analogique VGA_R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34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19936F-06BD-F5FD-0ED8-C71D2FF3F17A}"/>
              </a:ext>
            </a:extLst>
          </p:cNvPr>
          <p:cNvSpPr/>
          <p:nvPr/>
        </p:nvSpPr>
        <p:spPr>
          <a:xfrm>
            <a:off x="403263" y="2295353"/>
            <a:ext cx="1547601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pattern vidéo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7051C3-C5F1-5A7C-D6D6-EE8B763B88B2}"/>
              </a:ext>
            </a:extLst>
          </p:cNvPr>
          <p:cNvSpPr/>
          <p:nvPr/>
        </p:nvSpPr>
        <p:spPr>
          <a:xfrm>
            <a:off x="2327101" y="2295353"/>
            <a:ext cx="1594363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gaussien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10D08-362C-5E60-F7A1-DE55553325D1}"/>
              </a:ext>
            </a:extLst>
          </p:cNvPr>
          <p:cNvSpPr/>
          <p:nvPr/>
        </p:nvSpPr>
        <p:spPr>
          <a:xfrm>
            <a:off x="4262924" y="2295353"/>
            <a:ext cx="1753214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 VGA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8F70080-072E-7A95-61ED-FE1D50F112C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50864" y="2673353"/>
            <a:ext cx="376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A65FAB2-B6A1-5384-C094-C4E0A0D9CA5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21464" y="2673353"/>
            <a:ext cx="34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1DB7284-4D61-A6EE-ECC2-0CE1A417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9" y="1853771"/>
            <a:ext cx="1639164" cy="1639164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7A617E6-5A1C-D788-0BDE-11B86EEA80C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016138" y="2673353"/>
            <a:ext cx="1020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654A424-01FE-4C0A-7B45-C7131B9897ED}"/>
              </a:ext>
            </a:extLst>
          </p:cNvPr>
          <p:cNvSpPr/>
          <p:nvPr/>
        </p:nvSpPr>
        <p:spPr>
          <a:xfrm>
            <a:off x="311700" y="1891432"/>
            <a:ext cx="5949918" cy="1369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9B7B1C5-508B-257C-C4EE-CF5E96764ADE}"/>
              </a:ext>
            </a:extLst>
          </p:cNvPr>
          <p:cNvSpPr txBox="1"/>
          <p:nvPr/>
        </p:nvSpPr>
        <p:spPr>
          <a:xfrm>
            <a:off x="311700" y="1891432"/>
            <a:ext cx="83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FPGA</a:t>
            </a:r>
          </a:p>
        </p:txBody>
      </p:sp>
      <p:sp>
        <p:nvSpPr>
          <p:cNvPr id="27" name="Google Shape;117;p16">
            <a:extLst>
              <a:ext uri="{FF2B5EF4-FFF2-40B4-BE49-F238E27FC236}">
                <a16:creationId xmlns:a16="http://schemas.microsoft.com/office/drawing/2014/main" id="{F0E2BED4-AE5D-2CF1-269E-B7DE576EC824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2E47A3-4BDD-3C07-60D0-6FAF90E7F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63" y="3401824"/>
            <a:ext cx="7789588" cy="1617186"/>
          </a:xfrm>
          <a:prstGeom prst="rect">
            <a:avLst/>
          </a:prstGeom>
        </p:spPr>
      </p:pic>
      <p:sp>
        <p:nvSpPr>
          <p:cNvPr id="17" name="Google Shape;146;p19">
            <a:extLst>
              <a:ext uri="{FF2B5EF4-FFF2-40B4-BE49-F238E27FC236}">
                <a16:creationId xmlns:a16="http://schemas.microsoft.com/office/drawing/2014/main" id="{E2085DCE-8B34-7AB9-648E-59DE5DAAA92D}"/>
              </a:ext>
            </a:extLst>
          </p:cNvPr>
          <p:cNvSpPr txBox="1">
            <a:spLocks/>
          </p:cNvSpPr>
          <p:nvPr/>
        </p:nvSpPr>
        <p:spPr>
          <a:xfrm>
            <a:off x="200297" y="1388193"/>
            <a:ext cx="512064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Implémentation du filtre Gaussien</a:t>
            </a:r>
          </a:p>
        </p:txBody>
      </p:sp>
    </p:spTree>
    <p:extLst>
      <p:ext uri="{BB962C8B-B14F-4D97-AF65-F5344CB8AC3E}">
        <p14:creationId xmlns:p14="http://schemas.microsoft.com/office/powerpoint/2010/main" val="285863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Accessoire de mode, capture d’écran, chapeau&#10;&#10;Description générée automatiquement">
            <a:extLst>
              <a:ext uri="{FF2B5EF4-FFF2-40B4-BE49-F238E27FC236}">
                <a16:creationId xmlns:a16="http://schemas.microsoft.com/office/drawing/2014/main" id="{9E50DABF-7F46-E29E-8EF7-FB4E1679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61" y="1876763"/>
            <a:ext cx="1925250" cy="2211614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CCCF2866-8B93-B790-20EA-82AD9F65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6898"/>
            <a:ext cx="4805729" cy="620075"/>
          </a:xfrm>
          <a:prstGeom prst="rect">
            <a:avLst/>
          </a:prstGeom>
        </p:spPr>
      </p:pic>
      <p:sp>
        <p:nvSpPr>
          <p:cNvPr id="78" name="Google Shape;117;p16">
            <a:extLst>
              <a:ext uri="{FF2B5EF4-FFF2-40B4-BE49-F238E27FC236}">
                <a16:creationId xmlns:a16="http://schemas.microsoft.com/office/drawing/2014/main" id="{582F3806-A03A-CEC2-43E5-0191BFD3B36C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Architecture à Fenêtre Glissante pour Convolution 2D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C4955B-ED64-79C9-604A-5458B4F083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23" y="1693504"/>
            <a:ext cx="4595129" cy="2755261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5F3B8B-B108-945D-DAD5-2C5293ED4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74" y="2100373"/>
            <a:ext cx="1767363" cy="1796456"/>
          </a:xfrm>
          <a:prstGeom prst="rect">
            <a:avLst/>
          </a:prstGeom>
        </p:spPr>
      </p:pic>
      <p:sp>
        <p:nvSpPr>
          <p:cNvPr id="12" name="Google Shape;146;p19">
            <a:extLst>
              <a:ext uri="{FF2B5EF4-FFF2-40B4-BE49-F238E27FC236}">
                <a16:creationId xmlns:a16="http://schemas.microsoft.com/office/drawing/2014/main" id="{21697825-5BBD-CAD1-0976-561430645E88}"/>
              </a:ext>
            </a:extLst>
          </p:cNvPr>
          <p:cNvSpPr txBox="1">
            <a:spLocks/>
          </p:cNvSpPr>
          <p:nvPr/>
        </p:nvSpPr>
        <p:spPr>
          <a:xfrm>
            <a:off x="200297" y="1388193"/>
            <a:ext cx="512064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Convolution à fenêtre glissante</a:t>
            </a:r>
          </a:p>
        </p:txBody>
      </p:sp>
    </p:spTree>
    <p:extLst>
      <p:ext uri="{BB962C8B-B14F-4D97-AF65-F5344CB8AC3E}">
        <p14:creationId xmlns:p14="http://schemas.microsoft.com/office/powerpoint/2010/main" val="15425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17;p16">
            <a:extLst>
              <a:ext uri="{FF2B5EF4-FFF2-40B4-BE49-F238E27FC236}">
                <a16:creationId xmlns:a16="http://schemas.microsoft.com/office/drawing/2014/main" id="{C6A457D3-208B-D948-58E4-F499932C9E7D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Architecture à Fenêtre Glissante pour Convolution 2D</a:t>
            </a:r>
          </a:p>
        </p:txBody>
      </p:sp>
      <p:sp>
        <p:nvSpPr>
          <p:cNvPr id="22" name="Google Shape;146;p19">
            <a:extLst>
              <a:ext uri="{FF2B5EF4-FFF2-40B4-BE49-F238E27FC236}">
                <a16:creationId xmlns:a16="http://schemas.microsoft.com/office/drawing/2014/main" id="{831D16FE-F089-BE2B-53A2-22C7A7854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7" y="1293371"/>
            <a:ext cx="6705600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Motif généré par le générateur de Pattern vidéo</a:t>
            </a:r>
            <a:endParaRPr sz="1600" b="1" u="sng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B75D632-423B-5821-BBFD-360F166A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49" y="3101625"/>
            <a:ext cx="3195655" cy="190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2B9A714-AFB0-6587-7D96-26BF432C92D7}"/>
                  </a:ext>
                </a:extLst>
              </p:cNvPr>
              <p:cNvSpPr txBox="1"/>
              <p:nvPr/>
            </p:nvSpPr>
            <p:spPr>
              <a:xfrm>
                <a:off x="4572000" y="1687433"/>
                <a:ext cx="4511040" cy="1163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3" algn="just">
                  <a:lnSpc>
                    <a:spcPct val="115000"/>
                  </a:lnSpc>
                  <a:spcAft>
                    <a:spcPts val="700"/>
                  </a:spcAft>
                  <a:tabLst>
                    <a:tab pos="-1510030" algn="l"/>
                  </a:tabLst>
                </a:pPr>
                <a:r>
                  <a:rPr lang="fr-FR" sz="1150" kern="1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Pour une</a:t>
                </a:r>
                <a:r>
                  <a:rPr lang="fr-FR" sz="115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fenêtre de convolution positionnée </a:t>
                </a:r>
                <a:r>
                  <a:rPr lang="fr-FR" sz="1150" b="1" u="sng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entre un carreau entièrement blanc et un carreau entièrement noir</a:t>
                </a:r>
                <a:r>
                  <a:rPr lang="fr-FR" sz="115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ctr"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fr-FR" sz="115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D1=D2=D3=D4=D5=D6 = 15 et D7=D8 = D9 =0 </a:t>
                </a:r>
              </a:p>
              <a:p>
                <a:pPr lvl="1" algn="just">
                  <a:lnSpc>
                    <a:spcPct val="115000"/>
                  </a:lnSpc>
                  <a:spcAft>
                    <a:spcPts val="600"/>
                  </a:spcAft>
                </a:pPr>
                <a:r>
                  <a:rPr lang="fr-FR" sz="115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=&gt; </a:t>
                </a:r>
                <a:r>
                  <a:rPr lang="fr-FR" sz="115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Output_data</a:t>
                </a:r>
                <a:r>
                  <a:rPr lang="fr-FR" sz="115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0×</m:t>
                        </m:r>
                        <m:d>
                          <m:dPr>
                            <m:ctrlP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1+2+1</m:t>
                            </m:r>
                          </m:e>
                        </m:d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+15×</m:t>
                        </m:r>
                        <m:d>
                          <m:dPr>
                            <m:ctrlP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2+4+2+1+2+1</m:t>
                            </m:r>
                          </m:e>
                        </m:d>
                      </m:num>
                      <m:den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16</m:t>
                        </m:r>
                      </m:den>
                    </m:f>
                    <m:r>
                      <a:rPr lang="fr-FR" sz="115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11</m:t>
                        </m:r>
                      </m:e>
                      <m:sub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10</m:t>
                            </m:r>
                          </m:e>
                        </m:d>
                      </m:sub>
                    </m:sSub>
                    <m:r>
                      <a:rPr lang="fr-FR" sz="115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1011</m:t>
                        </m:r>
                      </m:e>
                      <m:sub>
                        <m:r>
                          <a:rPr lang="fr-FR" sz="115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fr-FR" sz="115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endParaRPr lang="fr-FR" sz="115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2B9A714-AFB0-6587-7D96-26BF432C9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87433"/>
                <a:ext cx="4511040" cy="1163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17BEC9B-F55F-A150-8708-7BAC7940D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9" y="2268938"/>
            <a:ext cx="4014730" cy="2373927"/>
          </a:xfrm>
          <a:prstGeom prst="rect">
            <a:avLst/>
          </a:prstGeom>
        </p:spPr>
      </p:pic>
      <p:sp>
        <p:nvSpPr>
          <p:cNvPr id="6" name="Google Shape;146;p19">
            <a:extLst>
              <a:ext uri="{FF2B5EF4-FFF2-40B4-BE49-F238E27FC236}">
                <a16:creationId xmlns:a16="http://schemas.microsoft.com/office/drawing/2014/main" id="{C4CD53D3-562D-73B6-2427-F82296328538}"/>
              </a:ext>
            </a:extLst>
          </p:cNvPr>
          <p:cNvSpPr txBox="1">
            <a:spLocks/>
          </p:cNvSpPr>
          <p:nvPr/>
        </p:nvSpPr>
        <p:spPr>
          <a:xfrm>
            <a:off x="312490" y="1923002"/>
            <a:ext cx="3337561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buClr>
                <a:schemeClr val="accent6">
                  <a:lumMod val="10000"/>
                </a:schemeClr>
              </a:buClr>
            </a:pPr>
            <a:r>
              <a:rPr lang="fr-FR" sz="1200" dirty="0">
                <a:solidFill>
                  <a:schemeClr val="tx1"/>
                </a:solidFill>
              </a:rPr>
              <a:t>Evolution de la fenêtre de convolution</a:t>
            </a:r>
            <a:endParaRPr lang="fr-FR" sz="12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6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7EDED96-92D2-6894-3682-F9E5A37B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14318"/>
              </p:ext>
            </p:extLst>
          </p:nvPr>
        </p:nvGraphicFramePr>
        <p:xfrm>
          <a:off x="1012552" y="1431602"/>
          <a:ext cx="6974768" cy="1682752"/>
        </p:xfrm>
        <a:graphic>
          <a:graphicData uri="http://schemas.openxmlformats.org/drawingml/2006/table">
            <a:tbl>
              <a:tblPr firstRow="1" firstCol="1" bandRow="1"/>
              <a:tblGrid>
                <a:gridCol w="756000">
                  <a:extLst>
                    <a:ext uri="{9D8B030D-6E8A-4147-A177-3AD203B41FA5}">
                      <a16:colId xmlns:a16="http://schemas.microsoft.com/office/drawing/2014/main" val="2227718251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3577753498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548907382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1723164102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880280223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1478184512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1750833783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3675656287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428888386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605714470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342792655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714865137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087960826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3193317060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805174597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298001764"/>
                    </a:ext>
                  </a:extLst>
                </a:gridCol>
                <a:gridCol w="388673">
                  <a:extLst>
                    <a:ext uri="{9D8B030D-6E8A-4147-A177-3AD203B41FA5}">
                      <a16:colId xmlns:a16="http://schemas.microsoft.com/office/drawing/2014/main" val="3800078774"/>
                    </a:ext>
                  </a:extLst>
                </a:gridCol>
              </a:tblGrid>
              <a:tr h="420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vpos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359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360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362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86228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hpos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409552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input_data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91873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output_data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91092"/>
                  </a:ext>
                </a:extLst>
              </a:tr>
            </a:tbl>
          </a:graphicData>
        </a:graphic>
      </p:graphicFrame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D4636EB7-E4B7-765E-594C-B32976CCC5C0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Architecture à Fenêtre Glissante pour Convolution 2D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1A64E5B-F596-9C0E-7C7B-BDD072AC8C83}"/>
              </a:ext>
            </a:extLst>
          </p:cNvPr>
          <p:cNvSpPr txBox="1"/>
          <p:nvPr/>
        </p:nvSpPr>
        <p:spPr>
          <a:xfrm>
            <a:off x="600149" y="3407926"/>
            <a:ext cx="1001524" cy="2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b="1" kern="100" dirty="0">
                <a:effectLst/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Vpos = 359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82A15AE-7573-8FF9-3AFE-08FD55F1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7" y="3673522"/>
            <a:ext cx="2015479" cy="11995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B5F8364-6B59-B44A-3ECF-9DBFCCFF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34" y="3673521"/>
            <a:ext cx="2015479" cy="11995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A96A5DD-DB58-66FC-960A-BBA01F473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71" y="3673520"/>
            <a:ext cx="2015479" cy="1199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43C3E43-B368-861B-4905-F62A9C18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824" y="3679048"/>
            <a:ext cx="2015479" cy="119958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3E858C9F-02B6-5685-EADC-D7EFA1639DBA}"/>
              </a:ext>
            </a:extLst>
          </p:cNvPr>
          <p:cNvSpPr txBox="1"/>
          <p:nvPr/>
        </p:nvSpPr>
        <p:spPr>
          <a:xfrm>
            <a:off x="2759224" y="3407926"/>
            <a:ext cx="1001524" cy="2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b="1" kern="100" dirty="0">
                <a:effectLst/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Vpos = 360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C4FBA1F-8274-8703-AD69-494BF643DD8A}"/>
              </a:ext>
            </a:extLst>
          </p:cNvPr>
          <p:cNvSpPr txBox="1"/>
          <p:nvPr/>
        </p:nvSpPr>
        <p:spPr>
          <a:xfrm>
            <a:off x="5034761" y="3407926"/>
            <a:ext cx="1001524" cy="2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b="1" kern="100" dirty="0">
                <a:effectLst/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Vpos = 361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0979F5-C903-3126-669E-FB7FEFF44FC7}"/>
              </a:ext>
            </a:extLst>
          </p:cNvPr>
          <p:cNvSpPr txBox="1"/>
          <p:nvPr/>
        </p:nvSpPr>
        <p:spPr>
          <a:xfrm>
            <a:off x="7457355" y="3412886"/>
            <a:ext cx="1001524" cy="2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b="1" kern="100" dirty="0">
                <a:effectLst/>
                <a:latin typeface="+mj-lt"/>
                <a:ea typeface="Microsoft YaHei" panose="020B0503020204020204" pitchFamily="34" charset="-122"/>
                <a:cs typeface="Arial" panose="020B0604020202020204" pitchFamily="34" charset="0"/>
              </a:rPr>
              <a:t>Vpos = 362</a:t>
            </a:r>
          </a:p>
        </p:txBody>
      </p:sp>
    </p:spTree>
    <p:extLst>
      <p:ext uri="{BB962C8B-B14F-4D97-AF65-F5344CB8AC3E}">
        <p14:creationId xmlns:p14="http://schemas.microsoft.com/office/powerpoint/2010/main" val="1287434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448250" y="281550"/>
            <a:ext cx="4531800" cy="4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 b="1" dirty="0"/>
              <a:t>Introduction :</a:t>
            </a:r>
            <a:r>
              <a:rPr lang="fr" dirty="0"/>
              <a:t> </a:t>
            </a:r>
          </a:p>
          <a:p>
            <a:pPr lvl="1">
              <a:buFont typeface="Roboto"/>
              <a:buAutoNum type="alphaLcPeriod"/>
            </a:pPr>
            <a:r>
              <a:rPr lang="fr" dirty="0"/>
              <a:t>Objectif du projet</a:t>
            </a:r>
          </a:p>
          <a:p>
            <a:pPr lvl="1">
              <a:buFont typeface="Roboto"/>
              <a:buAutoNum type="alphaLcPeriod"/>
            </a:pPr>
            <a:r>
              <a:rPr lang="fr-FR" dirty="0"/>
              <a:t>Environnement de développement</a:t>
            </a:r>
          </a:p>
          <a:p>
            <a:pPr lvl="1">
              <a:buFont typeface="Roboto"/>
              <a:buAutoNum type="alphaLcPeriod"/>
            </a:pPr>
            <a:r>
              <a:rPr lang="fr-FR" dirty="0"/>
              <a:t>N</a:t>
            </a:r>
            <a:r>
              <a:rPr lang="fr" dirty="0"/>
              <a:t>orme VGA</a:t>
            </a:r>
            <a:br>
              <a:rPr lang="fr" dirty="0">
                <a:highlight>
                  <a:srgbClr val="FFFF00"/>
                </a:highlight>
              </a:rPr>
            </a:br>
            <a:r>
              <a:rPr lang="fr" b="1" dirty="0">
                <a:highlight>
                  <a:srgbClr val="FFFF00"/>
                </a:highlight>
              </a:rPr>
              <a:t> </a:t>
            </a:r>
            <a:endParaRPr lang="fr-FR" b="1"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-FR" b="1" dirty="0"/>
              <a:t>IP de traitement d’image et affichage VGA sur Zynq7020</a:t>
            </a:r>
            <a:endParaRPr lang="fr-FR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dirty="0"/>
              <a:t>Etape intermédiaire</a:t>
            </a:r>
          </a:p>
          <a:p>
            <a:pPr lvl="1">
              <a:buAutoNum type="alphaLcPeriod"/>
            </a:pPr>
            <a:r>
              <a:rPr lang="fr-FR" dirty="0"/>
              <a:t>Architecture matérielle</a:t>
            </a:r>
          </a:p>
          <a:p>
            <a:pPr lvl="1">
              <a:buAutoNum type="alphaLcPeriod"/>
            </a:pPr>
            <a:r>
              <a:rPr lang="fr" dirty="0"/>
              <a:t>Mesure à l’oscilloscope</a:t>
            </a:r>
            <a:br>
              <a:rPr lang="fr" dirty="0">
                <a:highlight>
                  <a:srgbClr val="FFFF00"/>
                </a:highlight>
              </a:rPr>
            </a:br>
            <a:endParaRPr b="1"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-FR" b="1" dirty="0"/>
              <a:t>Implémentation Finale du Système</a:t>
            </a:r>
            <a:endParaRPr b="1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dirty="0"/>
              <a:t>Architecture à fenêtre glissante pour convolution 2D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dirty="0"/>
              <a:t>Résultat de simulation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fr-FR" dirty="0"/>
              <a:t>Mesure à l’oscilloscope</a:t>
            </a:r>
            <a:br>
              <a:rPr lang="fr" dirty="0">
                <a:highlight>
                  <a:srgbClr val="FFFF00"/>
                </a:highlight>
              </a:rPr>
            </a:br>
            <a:endParaRPr b="1" dirty="0">
              <a:highlight>
                <a:srgbClr val="FFFF00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b="1" dirty="0"/>
              <a:t>Démo</a:t>
            </a:r>
            <a:br>
              <a:rPr lang="fr" b="1" dirty="0"/>
            </a:br>
            <a:endParaRPr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b="1" dirty="0"/>
              <a:t>Conclusion</a:t>
            </a:r>
            <a:endParaRPr b="1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lang="fr-FR" sz="24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lang="fr-FR" sz="20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Image 8"/>
          <p:cNvPicPr/>
          <p:nvPr/>
        </p:nvPicPr>
        <p:blipFill>
          <a:blip r:embed="rId3"/>
          <a:stretch/>
        </p:blipFill>
        <p:spPr>
          <a:xfrm>
            <a:off x="156240" y="1390320"/>
            <a:ext cx="4849200" cy="3276720"/>
          </a:xfrm>
          <a:prstGeom prst="rect">
            <a:avLst/>
          </a:prstGeom>
          <a:ln w="0">
            <a:noFill/>
          </a:ln>
        </p:spPr>
      </p:pic>
      <p:pic>
        <p:nvPicPr>
          <p:cNvPr id="369" name="Image 368"/>
          <p:cNvPicPr/>
          <p:nvPr/>
        </p:nvPicPr>
        <p:blipFill>
          <a:blip r:embed="rId4"/>
          <a:stretch/>
        </p:blipFill>
        <p:spPr>
          <a:xfrm>
            <a:off x="5291640" y="1924200"/>
            <a:ext cx="3730320" cy="1271520"/>
          </a:xfrm>
          <a:prstGeom prst="rect">
            <a:avLst/>
          </a:prstGeom>
          <a:ln w="0">
            <a:noFill/>
          </a:ln>
        </p:spPr>
      </p:pic>
      <p:sp>
        <p:nvSpPr>
          <p:cNvPr id="370" name="Connecteur droit 369"/>
          <p:cNvSpPr/>
          <p:nvPr/>
        </p:nvSpPr>
        <p:spPr>
          <a:xfrm flipH="1">
            <a:off x="4256640" y="2653920"/>
            <a:ext cx="1596240" cy="5778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e 29">
            <a:extLst>
              <a:ext uri="{FF2B5EF4-FFF2-40B4-BE49-F238E27FC236}">
                <a16:creationId xmlns:a16="http://schemas.microsoft.com/office/drawing/2014/main" id="{F321A89E-78DA-F8FE-741E-DB294ECF66AB}"/>
              </a:ext>
            </a:extLst>
          </p:cNvPr>
          <p:cNvGrpSpPr/>
          <p:nvPr/>
        </p:nvGrpSpPr>
        <p:grpSpPr>
          <a:xfrm>
            <a:off x="76582" y="1366588"/>
            <a:ext cx="4488194" cy="1572243"/>
            <a:chOff x="76582" y="1366588"/>
            <a:chExt cx="4488194" cy="157224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C2533F4-63A6-B206-D12D-0A24509BA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82" y="1549085"/>
              <a:ext cx="4488194" cy="138974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3A8059B-DD4C-7C48-F610-A46DEFABECE9}"/>
                </a:ext>
              </a:extLst>
            </p:cNvPr>
            <p:cNvSpPr txBox="1"/>
            <p:nvPr/>
          </p:nvSpPr>
          <p:spPr>
            <a:xfrm>
              <a:off x="174169" y="1366588"/>
              <a:ext cx="1611086" cy="306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-228600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  <a:buFont typeface="Arial" panose="020B0604020202020204" pitchFamily="34" charset="0"/>
                <a:buChar char=""/>
              </a:pPr>
              <a:r>
                <a:rPr lang="fr-FR" sz="1400" b="1" kern="100" dirty="0">
                  <a:effectLst/>
                  <a:latin typeface="+mj-lt"/>
                  <a:ea typeface="Microsoft YaHei" panose="020B0503020204020204" pitchFamily="34" charset="-122"/>
                  <a:cs typeface="Arial" panose="020B0604020202020204" pitchFamily="34" charset="0"/>
                </a:rPr>
                <a:t>Vpos = 359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88E37BE-B904-50EA-8BE7-312CF3515C6E}"/>
              </a:ext>
            </a:extLst>
          </p:cNvPr>
          <p:cNvGrpSpPr/>
          <p:nvPr/>
        </p:nvGrpSpPr>
        <p:grpSpPr>
          <a:xfrm>
            <a:off x="76582" y="3223616"/>
            <a:ext cx="4488198" cy="1612462"/>
            <a:chOff x="76582" y="3223616"/>
            <a:chExt cx="4488198" cy="1612462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CF7E6A7-AEF9-5057-AB44-4343EE9EBC7C}"/>
                </a:ext>
              </a:extLst>
            </p:cNvPr>
            <p:cNvSpPr txBox="1"/>
            <p:nvPr/>
          </p:nvSpPr>
          <p:spPr>
            <a:xfrm>
              <a:off x="174169" y="3223616"/>
              <a:ext cx="1611086" cy="306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-228600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  <a:buFont typeface="Arial" panose="020B0604020202020204" pitchFamily="34" charset="0"/>
                <a:buChar char=""/>
              </a:pPr>
              <a:r>
                <a:rPr lang="fr-FR" sz="1400" b="1" kern="100" dirty="0">
                  <a:effectLst/>
                  <a:latin typeface="+mj-lt"/>
                  <a:ea typeface="Microsoft YaHei" panose="020B0503020204020204" pitchFamily="34" charset="-122"/>
                  <a:cs typeface="Arial" panose="020B0604020202020204" pitchFamily="34" charset="0"/>
                </a:rPr>
                <a:t>Vpos = 360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0CFE394-7F2D-AF71-B6DB-DE419F405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2" y="3446332"/>
              <a:ext cx="4488198" cy="1389746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3C755D8-1EC1-832B-CD16-A46B066199F7}"/>
              </a:ext>
            </a:extLst>
          </p:cNvPr>
          <p:cNvGrpSpPr/>
          <p:nvPr/>
        </p:nvGrpSpPr>
        <p:grpSpPr>
          <a:xfrm>
            <a:off x="4615532" y="1350793"/>
            <a:ext cx="4444856" cy="1565007"/>
            <a:chOff x="4615532" y="1350793"/>
            <a:chExt cx="4444856" cy="1565007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126654C-1067-C133-E2EE-EA82F336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4269" y="1432134"/>
              <a:ext cx="4416119" cy="1483666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6D30776-A1C5-303A-70A8-04E560515034}"/>
                </a:ext>
              </a:extLst>
            </p:cNvPr>
            <p:cNvSpPr txBox="1"/>
            <p:nvPr/>
          </p:nvSpPr>
          <p:spPr>
            <a:xfrm>
              <a:off x="4615532" y="1350793"/>
              <a:ext cx="1611086" cy="306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-228600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  <a:buFont typeface="Arial" panose="020B0604020202020204" pitchFamily="34" charset="0"/>
                <a:buChar char=""/>
              </a:pPr>
              <a:r>
                <a:rPr lang="fr-FR" sz="1400" b="1" kern="100" dirty="0">
                  <a:effectLst/>
                  <a:latin typeface="+mj-lt"/>
                  <a:ea typeface="Microsoft YaHei" panose="020B0503020204020204" pitchFamily="34" charset="-122"/>
                  <a:cs typeface="Arial" panose="020B0604020202020204" pitchFamily="34" charset="0"/>
                </a:rPr>
                <a:t>Vpos = 361</a:t>
              </a: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A9888FEE-B04F-8850-818E-CFA628FA0B68}"/>
              </a:ext>
            </a:extLst>
          </p:cNvPr>
          <p:cNvGrpSpPr/>
          <p:nvPr/>
        </p:nvGrpSpPr>
        <p:grpSpPr>
          <a:xfrm>
            <a:off x="4648577" y="3223615"/>
            <a:ext cx="4488198" cy="1617164"/>
            <a:chOff x="4648577" y="3223615"/>
            <a:chExt cx="4488198" cy="1617164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AD557CA-E1BC-B97D-7F8C-FCD5F1518D23}"/>
                </a:ext>
              </a:extLst>
            </p:cNvPr>
            <p:cNvSpPr txBox="1"/>
            <p:nvPr/>
          </p:nvSpPr>
          <p:spPr>
            <a:xfrm>
              <a:off x="4669290" y="3223615"/>
              <a:ext cx="1478961" cy="306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-228600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  <a:buFont typeface="Arial" panose="020B0604020202020204" pitchFamily="34" charset="0"/>
                <a:buChar char=""/>
              </a:pPr>
              <a:r>
                <a:rPr lang="fr-FR" sz="1400" b="1" kern="100" dirty="0">
                  <a:effectLst/>
                  <a:latin typeface="+mj-lt"/>
                  <a:ea typeface="Microsoft YaHei" panose="020B0503020204020204" pitchFamily="34" charset="-122"/>
                  <a:cs typeface="Arial" panose="020B0604020202020204" pitchFamily="34" charset="0"/>
                </a:rPr>
                <a:t>Vpos = 362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EAFE296F-0FF0-CD44-2B10-D579C31B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48577" y="3446332"/>
              <a:ext cx="4488198" cy="1394447"/>
            </a:xfrm>
            <a:prstGeom prst="rect">
              <a:avLst/>
            </a:prstGeom>
          </p:spPr>
        </p:pic>
      </p:grpSp>
      <p:sp>
        <p:nvSpPr>
          <p:cNvPr id="27" name="Google Shape;117;p16">
            <a:extLst>
              <a:ext uri="{FF2B5EF4-FFF2-40B4-BE49-F238E27FC236}">
                <a16:creationId xmlns:a16="http://schemas.microsoft.com/office/drawing/2014/main" id="{42DD1085-E279-AD25-E206-281A9014D6ED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Résultat de simulation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3276BD-4841-03FE-E54A-61783B3E46C7}"/>
              </a:ext>
            </a:extLst>
          </p:cNvPr>
          <p:cNvSpPr/>
          <p:nvPr/>
        </p:nvSpPr>
        <p:spPr>
          <a:xfrm>
            <a:off x="25826" y="2509838"/>
            <a:ext cx="4322337" cy="2667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86B0F6-A106-42AF-7008-33AB124477A2}"/>
              </a:ext>
            </a:extLst>
          </p:cNvPr>
          <p:cNvSpPr/>
          <p:nvPr/>
        </p:nvSpPr>
        <p:spPr>
          <a:xfrm>
            <a:off x="4593513" y="2563259"/>
            <a:ext cx="4322337" cy="2667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3C087B-94B1-6421-1807-6D9961BD87B6}"/>
              </a:ext>
            </a:extLst>
          </p:cNvPr>
          <p:cNvSpPr/>
          <p:nvPr/>
        </p:nvSpPr>
        <p:spPr>
          <a:xfrm>
            <a:off x="46102" y="4506278"/>
            <a:ext cx="4322337" cy="2667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1B6EC5-48BB-87D0-9532-903CCA96F8E9}"/>
              </a:ext>
            </a:extLst>
          </p:cNvPr>
          <p:cNvSpPr/>
          <p:nvPr/>
        </p:nvSpPr>
        <p:spPr>
          <a:xfrm>
            <a:off x="4607912" y="4499996"/>
            <a:ext cx="4322337" cy="2667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95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7;p16">
            <a:extLst>
              <a:ext uri="{FF2B5EF4-FFF2-40B4-BE49-F238E27FC236}">
                <a16:creationId xmlns:a16="http://schemas.microsoft.com/office/drawing/2014/main" id="{42DD1085-E279-AD25-E206-281A9014D6ED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Résultat de simulation</a:t>
            </a:r>
          </a:p>
        </p:txBody>
      </p:sp>
      <p:pic>
        <p:nvPicPr>
          <p:cNvPr id="5" name="Image16">
            <a:extLst>
              <a:ext uri="{FF2B5EF4-FFF2-40B4-BE49-F238E27FC236}">
                <a16:creationId xmlns:a16="http://schemas.microsoft.com/office/drawing/2014/main" id="{B3D8E728-E80F-B9B6-5738-3C24D9AE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7" t="8177" r="20801" b="6359"/>
          <a:stretch>
            <a:fillRect/>
          </a:stretch>
        </p:blipFill>
        <p:spPr bwMode="auto">
          <a:xfrm>
            <a:off x="30480" y="2298017"/>
            <a:ext cx="3564595" cy="1931084"/>
          </a:xfrm>
          <a:prstGeom prst="rect">
            <a:avLst/>
          </a:prstGeom>
        </p:spPr>
      </p:pic>
      <p:pic>
        <p:nvPicPr>
          <p:cNvPr id="6" name="Image2">
            <a:extLst>
              <a:ext uri="{FF2B5EF4-FFF2-40B4-BE49-F238E27FC236}">
                <a16:creationId xmlns:a16="http://schemas.microsoft.com/office/drawing/2014/main" id="{24EC5F86-8CA2-4403-142D-78CC6261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994"/>
          <a:stretch>
            <a:fillRect/>
          </a:stretch>
        </p:blipFill>
        <p:spPr bwMode="auto">
          <a:xfrm>
            <a:off x="3678895" y="1778963"/>
            <a:ext cx="5411970" cy="2969192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A81E4E66-C167-2335-7B0B-98484B97B756}"/>
              </a:ext>
            </a:extLst>
          </p:cNvPr>
          <p:cNvGrpSpPr/>
          <p:nvPr/>
        </p:nvGrpSpPr>
        <p:grpSpPr>
          <a:xfrm>
            <a:off x="624840" y="4107180"/>
            <a:ext cx="8488679" cy="694729"/>
            <a:chOff x="624840" y="4008120"/>
            <a:chExt cx="8488679" cy="69472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E1325B6-FE71-000D-C748-705BE49D004A}"/>
                </a:ext>
              </a:extLst>
            </p:cNvPr>
            <p:cNvSpPr txBox="1"/>
            <p:nvPr/>
          </p:nvSpPr>
          <p:spPr>
            <a:xfrm>
              <a:off x="624840" y="4396740"/>
              <a:ext cx="1933369" cy="306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algn="ctr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</a:pPr>
              <a:r>
                <a:rPr lang="fr-FR" sz="1400" b="1" kern="100" dirty="0">
                  <a:effectLst/>
                  <a:latin typeface="+mj-lt"/>
                  <a:ea typeface="Microsoft YaHei" panose="020B0503020204020204" pitchFamily="34" charset="-122"/>
                  <a:cs typeface="Arial" panose="020B0604020202020204" pitchFamily="34" charset="0"/>
                </a:rPr>
                <a:t>Valeurs analogiques</a:t>
              </a:r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65827FDD-8292-86B7-7136-B04BF30E68CF}"/>
                </a:ext>
              </a:extLst>
            </p:cNvPr>
            <p:cNvCxnSpPr>
              <a:cxnSpLocks/>
              <a:stCxn id="8" idx="3"/>
              <a:endCxn id="25" idx="1"/>
            </p:cNvCxnSpPr>
            <p:nvPr/>
          </p:nvCxnSpPr>
          <p:spPr>
            <a:xfrm flipV="1">
              <a:off x="2558209" y="4355485"/>
              <a:ext cx="1036865" cy="194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06B397-91FB-3E8A-1F8E-6E0CD6598070}"/>
                </a:ext>
              </a:extLst>
            </p:cNvPr>
            <p:cNvSpPr/>
            <p:nvPr/>
          </p:nvSpPr>
          <p:spPr>
            <a:xfrm>
              <a:off x="3595074" y="4008120"/>
              <a:ext cx="5518445" cy="69472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1" name="Google Shape;146;p19">
            <a:extLst>
              <a:ext uri="{FF2B5EF4-FFF2-40B4-BE49-F238E27FC236}">
                <a16:creationId xmlns:a16="http://schemas.microsoft.com/office/drawing/2014/main" id="{A31BDA91-BF1A-258F-B9E6-D4D796603B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6" y="1293371"/>
            <a:ext cx="7991203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Simulation sur </a:t>
            </a:r>
            <a:r>
              <a:rPr lang="fr-FR" sz="1600" dirty="0" err="1">
                <a:solidFill>
                  <a:schemeClr val="tx1"/>
                </a:solidFill>
              </a:rPr>
              <a:t>LTspice</a:t>
            </a:r>
            <a:r>
              <a:rPr lang="fr-FR" sz="1600" dirty="0">
                <a:solidFill>
                  <a:schemeClr val="tx1"/>
                </a:solidFill>
              </a:rPr>
              <a:t> du convertisseur N/A</a:t>
            </a:r>
          </a:p>
        </p:txBody>
      </p:sp>
    </p:spTree>
    <p:extLst>
      <p:ext uri="{BB962C8B-B14F-4D97-AF65-F5344CB8AC3E}">
        <p14:creationId xmlns:p14="http://schemas.microsoft.com/office/powerpoint/2010/main" val="69288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7;p16">
            <a:extLst>
              <a:ext uri="{FF2B5EF4-FFF2-40B4-BE49-F238E27FC236}">
                <a16:creationId xmlns:a16="http://schemas.microsoft.com/office/drawing/2014/main" id="{42DD1085-E279-AD25-E206-281A9014D6ED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Résultat de simulation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E475E59E-E700-89B9-8E97-C168431FE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16949"/>
              </p:ext>
            </p:extLst>
          </p:nvPr>
        </p:nvGraphicFramePr>
        <p:xfrm>
          <a:off x="592183" y="2204147"/>
          <a:ext cx="7272000" cy="1425575"/>
        </p:xfrm>
        <a:graphic>
          <a:graphicData uri="http://schemas.openxmlformats.org/drawingml/2006/table">
            <a:tbl>
              <a:tblPr firstRow="1" firstCol="1" bandRow="1"/>
              <a:tblGrid>
                <a:gridCol w="936000">
                  <a:extLst>
                    <a:ext uri="{9D8B030D-6E8A-4147-A177-3AD203B41FA5}">
                      <a16:colId xmlns:a16="http://schemas.microsoft.com/office/drawing/2014/main" val="181752991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0973643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7028732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496875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954248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835314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1989899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52567520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03882575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4081766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8217730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3602724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74665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5065416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30863684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37362021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52578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vpos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359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360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362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04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Hpos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967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output_data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0000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1111</a:t>
                      </a: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8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tension analogique(V)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théorique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4925" marR="34925" marT="34925" marB="349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2,27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0,62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2,27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0,62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0,62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2,27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0,62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2,27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3,1</a:t>
                      </a: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122871"/>
                  </a:ext>
                </a:extLst>
              </a:tr>
            </a:tbl>
          </a:graphicData>
        </a:graphic>
      </p:graphicFrame>
      <p:sp>
        <p:nvSpPr>
          <p:cNvPr id="6" name="Google Shape;146;p19">
            <a:extLst>
              <a:ext uri="{FF2B5EF4-FFF2-40B4-BE49-F238E27FC236}">
                <a16:creationId xmlns:a16="http://schemas.microsoft.com/office/drawing/2014/main" id="{8BDDA777-E8AC-906D-89AE-49E9D146F3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6" y="1293371"/>
            <a:ext cx="7991203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Simulation sur </a:t>
            </a:r>
            <a:r>
              <a:rPr lang="fr-FR" sz="1600" dirty="0" err="1">
                <a:solidFill>
                  <a:schemeClr val="tx1"/>
                </a:solidFill>
              </a:rPr>
              <a:t>LTspice</a:t>
            </a:r>
            <a:r>
              <a:rPr lang="fr-FR" sz="1600" dirty="0">
                <a:solidFill>
                  <a:schemeClr val="tx1"/>
                </a:solidFill>
              </a:rPr>
              <a:t> du convertisseur N/A</a:t>
            </a:r>
          </a:p>
        </p:txBody>
      </p:sp>
    </p:spTree>
    <p:extLst>
      <p:ext uri="{BB962C8B-B14F-4D97-AF65-F5344CB8AC3E}">
        <p14:creationId xmlns:p14="http://schemas.microsoft.com/office/powerpoint/2010/main" val="304936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;p16">
            <a:extLst>
              <a:ext uri="{FF2B5EF4-FFF2-40B4-BE49-F238E27FC236}">
                <a16:creationId xmlns:a16="http://schemas.microsoft.com/office/drawing/2014/main" id="{EB96077A-BE2A-2C95-2461-5719278E1D62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 startAt="3"/>
            </a:pPr>
            <a:r>
              <a:rPr lang="fr-FR" sz="2000" dirty="0"/>
              <a:t>Mesure à l’oscilloscope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B18B47F-FE9A-38B1-4AE6-5F17807E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0" y="1491452"/>
            <a:ext cx="4250440" cy="341798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09F7CDD-7110-60A3-1C97-B47C5582E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1" b="1078"/>
          <a:stretch/>
        </p:blipFill>
        <p:spPr>
          <a:xfrm>
            <a:off x="5433692" y="3220185"/>
            <a:ext cx="2811148" cy="1664387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6D01026-C905-9F5B-D775-1970B8A2135C}"/>
              </a:ext>
            </a:extLst>
          </p:cNvPr>
          <p:cNvGrpSpPr/>
          <p:nvPr/>
        </p:nvGrpSpPr>
        <p:grpSpPr>
          <a:xfrm>
            <a:off x="4961104" y="1529254"/>
            <a:ext cx="2163658" cy="394062"/>
            <a:chOff x="198604" y="1937504"/>
            <a:chExt cx="2163658" cy="394062"/>
          </a:xfrm>
        </p:grpSpPr>
        <p:pic>
          <p:nvPicPr>
            <p:cNvPr id="5" name="Google Shape;553;p45">
              <a:extLst>
                <a:ext uri="{FF2B5EF4-FFF2-40B4-BE49-F238E27FC236}">
                  <a16:creationId xmlns:a16="http://schemas.microsoft.com/office/drawing/2014/main" id="{08381881-FF6D-7252-728C-6AAC0067936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604" y="2032357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46;p19">
              <a:extLst>
                <a:ext uri="{FF2B5EF4-FFF2-40B4-BE49-F238E27FC236}">
                  <a16:creationId xmlns:a16="http://schemas.microsoft.com/office/drawing/2014/main" id="{F4DDD28B-6637-A83F-BBE8-2CE89605304A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1937504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Génération de </a:t>
              </a:r>
              <a:r>
                <a:rPr lang="fr-FR" sz="11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BitStream</a:t>
              </a:r>
              <a:endParaRPr lang="fr-FR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7A0F14A-2247-76FA-6F63-4BFE9CDBB891}"/>
              </a:ext>
            </a:extLst>
          </p:cNvPr>
          <p:cNvGrpSpPr/>
          <p:nvPr/>
        </p:nvGrpSpPr>
        <p:grpSpPr>
          <a:xfrm>
            <a:off x="4961104" y="1931310"/>
            <a:ext cx="2163658" cy="394062"/>
            <a:chOff x="198604" y="2339560"/>
            <a:chExt cx="2163658" cy="394062"/>
          </a:xfrm>
        </p:grpSpPr>
        <p:pic>
          <p:nvPicPr>
            <p:cNvPr id="8" name="Google Shape;553;p45">
              <a:extLst>
                <a:ext uri="{FF2B5EF4-FFF2-40B4-BE49-F238E27FC236}">
                  <a16:creationId xmlns:a16="http://schemas.microsoft.com/office/drawing/2014/main" id="{0337E934-BD78-C015-D1A5-AD192036740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604" y="2434413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46;p19">
              <a:extLst>
                <a:ext uri="{FF2B5EF4-FFF2-40B4-BE49-F238E27FC236}">
                  <a16:creationId xmlns:a16="http://schemas.microsoft.com/office/drawing/2014/main" id="{38A6F790-ABF0-951D-2A1B-AE09704788F9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2339560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Implémentation sur FPGA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FD5E0D3-1F37-D545-3D34-FBD3E4B9C73C}"/>
              </a:ext>
            </a:extLst>
          </p:cNvPr>
          <p:cNvGrpSpPr/>
          <p:nvPr/>
        </p:nvGrpSpPr>
        <p:grpSpPr>
          <a:xfrm>
            <a:off x="4961104" y="2347348"/>
            <a:ext cx="2163658" cy="394062"/>
            <a:chOff x="198604" y="1937504"/>
            <a:chExt cx="2163658" cy="394062"/>
          </a:xfrm>
        </p:grpSpPr>
        <p:pic>
          <p:nvPicPr>
            <p:cNvPr id="11" name="Google Shape;553;p45">
              <a:extLst>
                <a:ext uri="{FF2B5EF4-FFF2-40B4-BE49-F238E27FC236}">
                  <a16:creationId xmlns:a16="http://schemas.microsoft.com/office/drawing/2014/main" id="{DCA75BB8-B1ED-0DB2-C65E-032648D271A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604" y="2032357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46;p19">
              <a:extLst>
                <a:ext uri="{FF2B5EF4-FFF2-40B4-BE49-F238E27FC236}">
                  <a16:creationId xmlns:a16="http://schemas.microsoft.com/office/drawing/2014/main" id="{E7E1EE4F-13E1-3571-7780-7C8981C68DCF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1937504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Mesure du </a:t>
              </a:r>
              <a:r>
                <a:rPr lang="fr-FR" sz="11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Hsync</a:t>
              </a:r>
              <a:endParaRPr lang="fr-FR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AB13833-392D-1F65-13FC-A401E9E0DFF0}"/>
              </a:ext>
            </a:extLst>
          </p:cNvPr>
          <p:cNvGrpSpPr/>
          <p:nvPr/>
        </p:nvGrpSpPr>
        <p:grpSpPr>
          <a:xfrm>
            <a:off x="4961104" y="2713656"/>
            <a:ext cx="2163658" cy="394062"/>
            <a:chOff x="198604" y="2339560"/>
            <a:chExt cx="2163658" cy="394062"/>
          </a:xfrm>
        </p:grpSpPr>
        <p:pic>
          <p:nvPicPr>
            <p:cNvPr id="15" name="Google Shape;553;p45">
              <a:extLst>
                <a:ext uri="{FF2B5EF4-FFF2-40B4-BE49-F238E27FC236}">
                  <a16:creationId xmlns:a16="http://schemas.microsoft.com/office/drawing/2014/main" id="{A4DD3EE2-C538-FA88-E1E4-F9331881624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604" y="2434413"/>
              <a:ext cx="211667" cy="17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46;p19">
              <a:extLst>
                <a:ext uri="{FF2B5EF4-FFF2-40B4-BE49-F238E27FC236}">
                  <a16:creationId xmlns:a16="http://schemas.microsoft.com/office/drawing/2014/main" id="{C26BA281-CD35-9738-EA53-747FA9AD4524}"/>
                </a:ext>
              </a:extLst>
            </p:cNvPr>
            <p:cNvSpPr txBox="1">
              <a:spLocks/>
            </p:cNvSpPr>
            <p:nvPr/>
          </p:nvSpPr>
          <p:spPr>
            <a:xfrm>
              <a:off x="410271" y="2339560"/>
              <a:ext cx="1951991" cy="394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1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Mesure du VGA_R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38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;p16">
            <a:extLst>
              <a:ext uri="{FF2B5EF4-FFF2-40B4-BE49-F238E27FC236}">
                <a16:creationId xmlns:a16="http://schemas.microsoft.com/office/drawing/2014/main" id="{EB96077A-BE2A-2C95-2461-5719278E1D62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  <a:p>
            <a:pPr marL="1016000" indent="-457200">
              <a:buSzPts val="2000"/>
              <a:buFont typeface="+mj-lt"/>
              <a:buAutoNum type="alphaLcPeriod" startAt="3"/>
            </a:pPr>
            <a:r>
              <a:rPr lang="fr-FR" sz="2000" dirty="0"/>
              <a:t>Mesure à l’oscilloscope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E1BCE8E-DF01-C818-1433-FAA88F452F7A}"/>
              </a:ext>
            </a:extLst>
          </p:cNvPr>
          <p:cNvGrpSpPr/>
          <p:nvPr/>
        </p:nvGrpSpPr>
        <p:grpSpPr>
          <a:xfrm>
            <a:off x="78374" y="1295886"/>
            <a:ext cx="4432201" cy="2584010"/>
            <a:chOff x="78374" y="1295886"/>
            <a:chExt cx="4432201" cy="2584010"/>
          </a:xfrm>
        </p:grpSpPr>
        <p:pic>
          <p:nvPicPr>
            <p:cNvPr id="5" name="Image 4" descr="Une image contenant capture d’écran, Logiciel multimédia, logiciel, Appareils électroniques&#10;&#10;Description générée automatiquement">
              <a:extLst>
                <a:ext uri="{FF2B5EF4-FFF2-40B4-BE49-F238E27FC236}">
                  <a16:creationId xmlns:a16="http://schemas.microsoft.com/office/drawing/2014/main" id="{A3846FB5-30B2-78D9-0B8A-4E59BA6D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74" y="1510576"/>
              <a:ext cx="4432201" cy="236932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1225B14-767F-B32B-E4DE-5FB77C56C799}"/>
                </a:ext>
              </a:extLst>
            </p:cNvPr>
            <p:cNvSpPr txBox="1"/>
            <p:nvPr/>
          </p:nvSpPr>
          <p:spPr>
            <a:xfrm>
              <a:off x="78374" y="1295886"/>
              <a:ext cx="3762106" cy="260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>
                <a:lnSpc>
                  <a:spcPct val="107000"/>
                </a:lnSpc>
                <a:spcBef>
                  <a:spcPts val="700"/>
                </a:spcBef>
                <a:spcAft>
                  <a:spcPts val="600"/>
                </a:spcAft>
              </a:pPr>
              <a:r>
                <a:rPr lang="fr-FR" sz="1100" b="1" kern="100" dirty="0">
                  <a:effectLst/>
                  <a:latin typeface="+mn-lt"/>
                  <a:ea typeface="Microsoft YaHei" panose="020B0503020204020204" pitchFamily="34" charset="-122"/>
                  <a:cs typeface="Arial" panose="020B0604020202020204" pitchFamily="34" charset="0"/>
                </a:rPr>
                <a:t>Tension analogique mesurée avant convolution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7976B6B-C3E7-36C5-D033-91174693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" y="3895641"/>
            <a:ext cx="4798422" cy="1167084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A1CADDFD-53DC-1A8E-F0A3-6216CACDF88D}"/>
              </a:ext>
            </a:extLst>
          </p:cNvPr>
          <p:cNvGrpSpPr/>
          <p:nvPr/>
        </p:nvGrpSpPr>
        <p:grpSpPr>
          <a:xfrm>
            <a:off x="4634795" y="1286159"/>
            <a:ext cx="4432202" cy="3055402"/>
            <a:chOff x="4634795" y="1286159"/>
            <a:chExt cx="4432202" cy="3055402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F493930-B9F6-EB8B-4BB3-26CC1894F168}"/>
                </a:ext>
              </a:extLst>
            </p:cNvPr>
            <p:cNvGrpSpPr/>
            <p:nvPr/>
          </p:nvGrpSpPr>
          <p:grpSpPr>
            <a:xfrm>
              <a:off x="4634795" y="1286159"/>
              <a:ext cx="4432202" cy="2497635"/>
              <a:chOff x="4634795" y="1286159"/>
              <a:chExt cx="4432202" cy="2497635"/>
            </a:xfrm>
          </p:grpSpPr>
          <p:pic>
            <p:nvPicPr>
              <p:cNvPr id="6" name="Image 5" descr="Une image contenant capture d’écran, Logiciel multimédia, logiciel&#10;&#10;Description générée automatiquement">
                <a:extLst>
                  <a:ext uri="{FF2B5EF4-FFF2-40B4-BE49-F238E27FC236}">
                    <a16:creationId xmlns:a16="http://schemas.microsoft.com/office/drawing/2014/main" id="{A7A7D707-9BCA-14EB-2BEF-21B41F219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4795" y="1518556"/>
                <a:ext cx="4432202" cy="2265238"/>
              </a:xfrm>
              <a:prstGeom prst="rect">
                <a:avLst/>
              </a:prstGeom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EAC2B3B8-A3D3-C800-1501-D77BC78C8979}"/>
                  </a:ext>
                </a:extLst>
              </p:cNvPr>
              <p:cNvSpPr txBox="1"/>
              <p:nvPr/>
            </p:nvSpPr>
            <p:spPr>
              <a:xfrm>
                <a:off x="4634795" y="1286159"/>
                <a:ext cx="3762106" cy="260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07000"/>
                  </a:lnSpc>
                  <a:spcBef>
                    <a:spcPts val="700"/>
                  </a:spcBef>
                  <a:spcAft>
                    <a:spcPts val="600"/>
                  </a:spcAft>
                </a:pPr>
                <a:r>
                  <a:rPr lang="fr-FR" sz="1100" b="1" kern="100" dirty="0">
                    <a:effectLst/>
                    <a:latin typeface="+mn-lt"/>
                    <a:ea typeface="Microsoft YaHei" panose="020B0503020204020204" pitchFamily="34" charset="-122"/>
                    <a:cs typeface="Arial" panose="020B0604020202020204" pitchFamily="34" charset="0"/>
                  </a:rPr>
                  <a:t>Tension analogique mesurée après convolution</a:t>
                </a:r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7F987A54-5F6E-465C-A2B9-F53E30553563}"/>
                </a:ext>
              </a:extLst>
            </p:cNvPr>
            <p:cNvGrpSpPr/>
            <p:nvPr/>
          </p:nvGrpSpPr>
          <p:grpSpPr>
            <a:xfrm>
              <a:off x="5357812" y="2571752"/>
              <a:ext cx="2585876" cy="1769809"/>
              <a:chOff x="5357812" y="2571752"/>
              <a:chExt cx="2585876" cy="1769809"/>
            </a:xfrm>
          </p:grpSpPr>
          <p:sp>
            <p:nvSpPr>
              <p:cNvPr id="16" name="Accolade fermante 15">
                <a:extLst>
                  <a:ext uri="{FF2B5EF4-FFF2-40B4-BE49-F238E27FC236}">
                    <a16:creationId xmlns:a16="http://schemas.microsoft.com/office/drawing/2014/main" id="{D4E66CFF-37C1-2197-6F97-C1887097C6CE}"/>
                  </a:ext>
                </a:extLst>
              </p:cNvPr>
              <p:cNvSpPr/>
              <p:nvPr/>
            </p:nvSpPr>
            <p:spPr>
              <a:xfrm rot="5400000">
                <a:off x="6450807" y="1478757"/>
                <a:ext cx="128586" cy="2314576"/>
              </a:xfrm>
              <a:prstGeom prst="rightBrace">
                <a:avLst>
                  <a:gd name="adj1" fmla="val 8333"/>
                  <a:gd name="adj2" fmla="val 48985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164856BB-6683-46D2-DDFE-ACF697993ED2}"/>
                  </a:ext>
                </a:extLst>
              </p:cNvPr>
              <p:cNvCxnSpPr>
                <a:cxnSpLocks/>
                <a:stCxn id="20" idx="0"/>
                <a:endCxn id="16" idx="1"/>
              </p:cNvCxnSpPr>
              <p:nvPr/>
            </p:nvCxnSpPr>
            <p:spPr>
              <a:xfrm flipH="1" flipV="1">
                <a:off x="6538593" y="2700338"/>
                <a:ext cx="312303" cy="11795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05E4E76-0019-3129-2F0A-40071899D70A}"/>
                  </a:ext>
                </a:extLst>
              </p:cNvPr>
              <p:cNvSpPr txBox="1"/>
              <p:nvPr/>
            </p:nvSpPr>
            <p:spPr>
              <a:xfrm>
                <a:off x="5758103" y="3879896"/>
                <a:ext cx="21855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latin typeface="+mn-lt"/>
                  </a:rPr>
                  <a:t>Décalage de fenêtre de convolution vers le bas</a:t>
                </a:r>
              </a:p>
            </p:txBody>
          </p:sp>
        </p:grp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549E87AA-48EA-ADC4-773E-4987F6925052}"/>
              </a:ext>
            </a:extLst>
          </p:cNvPr>
          <p:cNvSpPr/>
          <p:nvPr/>
        </p:nvSpPr>
        <p:spPr>
          <a:xfrm>
            <a:off x="5357811" y="1765290"/>
            <a:ext cx="538967" cy="12858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6CD3D70-FE8C-F848-2967-25BD7737F320}"/>
              </a:ext>
            </a:extLst>
          </p:cNvPr>
          <p:cNvSpPr/>
          <p:nvPr/>
        </p:nvSpPr>
        <p:spPr>
          <a:xfrm>
            <a:off x="5926156" y="1959627"/>
            <a:ext cx="1286248" cy="180241"/>
          </a:xfrm>
          <a:prstGeom prst="ellipse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AA5F616-700A-E3F5-D394-21043A1F3002}"/>
              </a:ext>
            </a:extLst>
          </p:cNvPr>
          <p:cNvSpPr/>
          <p:nvPr/>
        </p:nvSpPr>
        <p:spPr>
          <a:xfrm>
            <a:off x="6029004" y="2326966"/>
            <a:ext cx="1051246" cy="148684"/>
          </a:xfrm>
          <a:prstGeom prst="ellipse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9B16E74-F5B6-9A50-4DD3-DF316404E186}"/>
              </a:ext>
            </a:extLst>
          </p:cNvPr>
          <p:cNvSpPr/>
          <p:nvPr/>
        </p:nvSpPr>
        <p:spPr>
          <a:xfrm>
            <a:off x="7212404" y="1778884"/>
            <a:ext cx="538967" cy="12858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9692A84-F770-53C7-62C6-08485EEE8F00}"/>
              </a:ext>
            </a:extLst>
          </p:cNvPr>
          <p:cNvSpPr/>
          <p:nvPr/>
        </p:nvSpPr>
        <p:spPr>
          <a:xfrm>
            <a:off x="1340662" y="4819020"/>
            <a:ext cx="226882" cy="15861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764B0408-17E1-8788-4190-CEB962807C8B}"/>
              </a:ext>
            </a:extLst>
          </p:cNvPr>
          <p:cNvSpPr/>
          <p:nvPr/>
        </p:nvSpPr>
        <p:spPr>
          <a:xfrm>
            <a:off x="2371939" y="4797395"/>
            <a:ext cx="226882" cy="180241"/>
          </a:xfrm>
          <a:prstGeom prst="ellipse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1144999-DA9F-AF8B-E6E6-3FF2FAA20081}"/>
              </a:ext>
            </a:extLst>
          </p:cNvPr>
          <p:cNvSpPr/>
          <p:nvPr/>
        </p:nvSpPr>
        <p:spPr>
          <a:xfrm>
            <a:off x="3403216" y="4823689"/>
            <a:ext cx="277100" cy="148684"/>
          </a:xfrm>
          <a:prstGeom prst="ellipse">
            <a:avLst/>
          </a:prstGeom>
          <a:noFill/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0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40EA423-CA70-A878-9419-CB5D240D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85158"/>
            <a:ext cx="7863843" cy="3275176"/>
          </a:xfrm>
          <a:prstGeom prst="rect">
            <a:avLst/>
          </a:prstGeom>
        </p:spPr>
      </p:pic>
      <p:sp>
        <p:nvSpPr>
          <p:cNvPr id="6" name="Google Shape;117;p16">
            <a:extLst>
              <a:ext uri="{FF2B5EF4-FFF2-40B4-BE49-F238E27FC236}">
                <a16:creationId xmlns:a16="http://schemas.microsoft.com/office/drawing/2014/main" id="{496BC3E5-1DED-104B-0B62-52532A49354C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1560B00-9B75-2A8B-FAA1-20835F678797}"/>
              </a:ext>
            </a:extLst>
          </p:cNvPr>
          <p:cNvGrpSpPr/>
          <p:nvPr/>
        </p:nvGrpSpPr>
        <p:grpSpPr>
          <a:xfrm>
            <a:off x="4415790" y="1439445"/>
            <a:ext cx="3600450" cy="2835375"/>
            <a:chOff x="4415790" y="1439445"/>
            <a:chExt cx="3600450" cy="2835375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09BA321-D6CF-46D2-49F6-A5DFAA9C8DE1}"/>
                </a:ext>
              </a:extLst>
            </p:cNvPr>
            <p:cNvSpPr/>
            <p:nvPr/>
          </p:nvSpPr>
          <p:spPr>
            <a:xfrm rot="5400000">
              <a:off x="6109335" y="1343025"/>
              <a:ext cx="213360" cy="360045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78F6865-F1FA-74DD-AC60-7C35557D0C60}"/>
                </a:ext>
              </a:extLst>
            </p:cNvPr>
            <p:cNvSpPr/>
            <p:nvPr/>
          </p:nvSpPr>
          <p:spPr>
            <a:xfrm>
              <a:off x="5227320" y="1996440"/>
              <a:ext cx="213360" cy="227838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4E8B6E1-C4CC-FFBD-D5FF-4FD7D88DA582}"/>
                </a:ext>
              </a:extLst>
            </p:cNvPr>
            <p:cNvSpPr txBox="1"/>
            <p:nvPr/>
          </p:nvSpPr>
          <p:spPr>
            <a:xfrm>
              <a:off x="5173980" y="1439445"/>
              <a:ext cx="1757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Effet de convolution</a:t>
              </a: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EEEE52A9-4D62-0266-A583-B3996681C4EE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 flipH="1">
              <a:off x="5334000" y="1747222"/>
              <a:ext cx="718586" cy="249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009A54F5-8781-6F5A-FDF2-F32867D49160}"/>
                </a:ext>
              </a:extLst>
            </p:cNvPr>
            <p:cNvCxnSpPr>
              <a:cxnSpLocks/>
              <a:stCxn id="9" idx="2"/>
              <a:endCxn id="7" idx="2"/>
            </p:cNvCxnSpPr>
            <p:nvPr/>
          </p:nvCxnSpPr>
          <p:spPr>
            <a:xfrm>
              <a:off x="6052586" y="1747222"/>
              <a:ext cx="163429" cy="1289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4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7;p16">
            <a:extLst>
              <a:ext uri="{FF2B5EF4-FFF2-40B4-BE49-F238E27FC236}">
                <a16:creationId xmlns:a16="http://schemas.microsoft.com/office/drawing/2014/main" id="{EBBFA109-181C-800B-83C9-EE21F36CE5E4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sz="2400" dirty="0"/>
              <a:t>Implémentation Finale du Système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E77306-F6EA-C9EE-8FE7-168C8B2587F8}"/>
              </a:ext>
            </a:extLst>
          </p:cNvPr>
          <p:cNvSpPr txBox="1"/>
          <p:nvPr/>
        </p:nvSpPr>
        <p:spPr>
          <a:xfrm>
            <a:off x="78374" y="1341606"/>
            <a:ext cx="2560323" cy="2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b="1" kern="100" dirty="0">
                <a:effectLst/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Architecture finale du système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7CC805-F4F4-9B52-C299-DF588AC4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77" y="1524000"/>
            <a:ext cx="6301907" cy="3337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A3BF40-F769-39ED-2897-C10D616CB2AE}"/>
              </a:ext>
            </a:extLst>
          </p:cNvPr>
          <p:cNvSpPr txBox="1"/>
          <p:nvPr/>
        </p:nvSpPr>
        <p:spPr>
          <a:xfrm>
            <a:off x="259080" y="3688892"/>
            <a:ext cx="1764338" cy="44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07000"/>
              </a:lnSpc>
              <a:spcBef>
                <a:spcPts val="700"/>
              </a:spcBef>
              <a:spcAft>
                <a:spcPts val="600"/>
              </a:spcAft>
            </a:pPr>
            <a:r>
              <a:rPr lang="fr-FR" sz="1100" kern="100" dirty="0">
                <a:effectLst/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Montage pour activer ou désactiver le filtre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BDF6B82-C708-3975-4173-230AD44E53B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23418" y="3909626"/>
            <a:ext cx="1359862" cy="144214"/>
          </a:xfrm>
          <a:prstGeom prst="straightConnector1">
            <a:avLst/>
          </a:prstGeom>
          <a:ln>
            <a:solidFill>
              <a:schemeClr val="accent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13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1691221" cy="6841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dirty="0"/>
              <a:t>Démo</a:t>
            </a:r>
            <a:endParaRPr sz="3000" dirty="0"/>
          </a:p>
        </p:txBody>
      </p:sp>
      <p:pic>
        <p:nvPicPr>
          <p:cNvPr id="2" name="WhatsApp Video 2023-06-22 at 12.00.18">
            <a:hlinkClick r:id="" action="ppaction://media"/>
            <a:extLst>
              <a:ext uri="{FF2B5EF4-FFF2-40B4-BE49-F238E27FC236}">
                <a16:creationId xmlns:a16="http://schemas.microsoft.com/office/drawing/2014/main" id="{B534D767-DCEA-99DD-9AD7-CF5D8CA22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7863" y="126908"/>
            <a:ext cx="2611755" cy="465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552" name="Google Shape;552;p45"/>
          <p:cNvSpPr txBox="1"/>
          <p:nvPr/>
        </p:nvSpPr>
        <p:spPr>
          <a:xfrm>
            <a:off x="1044819" y="1364622"/>
            <a:ext cx="448920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Etude approfondie de la norme VGA</a:t>
            </a:r>
          </a:p>
        </p:txBody>
      </p:sp>
      <p:pic>
        <p:nvPicPr>
          <p:cNvPr id="553" name="Google Shape;5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1458225"/>
            <a:ext cx="330799" cy="26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34" y="1984495"/>
            <a:ext cx="330799" cy="2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5"/>
          <p:cNvSpPr txBox="1"/>
          <p:nvPr/>
        </p:nvSpPr>
        <p:spPr>
          <a:xfrm>
            <a:off x="1044819" y="1938393"/>
            <a:ext cx="5049147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Validation du pilotage de l’écran via des simulations et mesures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1018278" y="2512061"/>
            <a:ext cx="660172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omparaison des données théoriques et mesurées pour la conversion numérique-analogique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7" name="Google Shape;5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50" y="2582078"/>
            <a:ext cx="330799" cy="2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5"/>
          <p:cNvSpPr txBox="1"/>
          <p:nvPr/>
        </p:nvSpPr>
        <p:spPr>
          <a:xfrm>
            <a:off x="1018278" y="3043890"/>
            <a:ext cx="399580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Affichage sur écran via le connecteur Pmod VGA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969924" y="4057554"/>
            <a:ext cx="698345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Validation finale du système  via des simulations et des mesures  (via un test </a:t>
            </a:r>
            <a:r>
              <a:rPr lang="fr-FR" sz="1100" dirty="0" err="1">
                <a:latin typeface="Roboto"/>
                <a:ea typeface="Roboto"/>
                <a:cs typeface="Roboto"/>
                <a:sym typeface="Roboto"/>
              </a:rPr>
              <a:t>bench</a:t>
            </a:r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lang="fr" sz="1100">
                <a:latin typeface="Roboto"/>
                <a:ea typeface="Roboto"/>
                <a:cs typeface="Roboto"/>
                <a:sym typeface="Roboto"/>
              </a:rPr>
              <a:t>à l’oscilloscope)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0" name="Google Shape;5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50" y="3108990"/>
            <a:ext cx="330799" cy="26171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 txBox="1"/>
          <p:nvPr/>
        </p:nvSpPr>
        <p:spPr>
          <a:xfrm>
            <a:off x="1018278" y="3502785"/>
            <a:ext cx="3082189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Application du filtre de Gauss sur une image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6" name="Google Shape;5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9" y="4103656"/>
            <a:ext cx="330800" cy="26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9" y="3589722"/>
            <a:ext cx="330800" cy="26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0" y="80775"/>
            <a:ext cx="9144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" sz="2400" dirty="0"/>
              <a:t>Introduction</a:t>
            </a:r>
            <a:endParaRPr lang="fr-FR" sz="2400" dirty="0"/>
          </a:p>
          <a:p>
            <a:pPr marL="1016000" lvl="0" indent="-457200" algn="l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lphaLcPeriod"/>
            </a:pPr>
            <a:r>
              <a:rPr lang="fr-FR" sz="2000" dirty="0"/>
              <a:t>Objectif du projet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8C749-8590-DF99-4BE7-4F9D85C3CC8F}"/>
              </a:ext>
            </a:extLst>
          </p:cNvPr>
          <p:cNvSpPr/>
          <p:nvPr/>
        </p:nvSpPr>
        <p:spPr>
          <a:xfrm>
            <a:off x="403263" y="2081993"/>
            <a:ext cx="1547601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pattern vidéo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52CAE-8F7B-78DC-BF71-B9605BB23FE7}"/>
              </a:ext>
            </a:extLst>
          </p:cNvPr>
          <p:cNvSpPr/>
          <p:nvPr/>
        </p:nvSpPr>
        <p:spPr>
          <a:xfrm>
            <a:off x="2327101" y="2081993"/>
            <a:ext cx="1594363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gaussien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6C428-832C-342B-E9B0-3E65FFE4B953}"/>
              </a:ext>
            </a:extLst>
          </p:cNvPr>
          <p:cNvSpPr/>
          <p:nvPr/>
        </p:nvSpPr>
        <p:spPr>
          <a:xfrm>
            <a:off x="4262924" y="2081993"/>
            <a:ext cx="1753214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 VGA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FB42F92-EAEF-ABD8-02A6-FBE6484B8DA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50864" y="2459993"/>
            <a:ext cx="376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3F3150C-DE11-8D6B-3A8C-BA1CC7F4850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921464" y="2459993"/>
            <a:ext cx="34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C545E80-2EB7-73FF-FFE4-06B799D12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94" y="1491490"/>
            <a:ext cx="1937006" cy="1937006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4D5B751-CE58-DB1D-1EA1-E0E6F7F5281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6016138" y="2459993"/>
            <a:ext cx="879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817CEF-7F8B-D185-011A-B09572ED412A}"/>
              </a:ext>
            </a:extLst>
          </p:cNvPr>
          <p:cNvSpPr/>
          <p:nvPr/>
        </p:nvSpPr>
        <p:spPr>
          <a:xfrm>
            <a:off x="311700" y="1678072"/>
            <a:ext cx="5949918" cy="1369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41AAA0-2F29-1C92-8B2D-27278481CBA5}"/>
              </a:ext>
            </a:extLst>
          </p:cNvPr>
          <p:cNvSpPr txBox="1"/>
          <p:nvPr/>
        </p:nvSpPr>
        <p:spPr>
          <a:xfrm>
            <a:off x="311700" y="1678072"/>
            <a:ext cx="83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FPGA</a:t>
            </a:r>
          </a:p>
        </p:txBody>
      </p:sp>
      <p:pic>
        <p:nvPicPr>
          <p:cNvPr id="1026" name="Picture 2" descr="Vga : 8 873 images, photos et images vectorielles de stock | Shutterstock">
            <a:extLst>
              <a:ext uri="{FF2B5EF4-FFF2-40B4-BE49-F238E27FC236}">
                <a16:creationId xmlns:a16="http://schemas.microsoft.com/office/drawing/2014/main" id="{A3F1606E-AE78-ECD0-CD1C-04E96CDB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31" y="3198286"/>
            <a:ext cx="1937006" cy="138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150;p19">
            <a:extLst>
              <a:ext uri="{FF2B5EF4-FFF2-40B4-BE49-F238E27FC236}">
                <a16:creationId xmlns:a16="http://schemas.microsoft.com/office/drawing/2014/main" id="{076353D2-9764-6974-57C0-DD7B88F71273}"/>
              </a:ext>
            </a:extLst>
          </p:cNvPr>
          <p:cNvSpPr txBox="1"/>
          <p:nvPr/>
        </p:nvSpPr>
        <p:spPr>
          <a:xfrm>
            <a:off x="5294805" y="4587083"/>
            <a:ext cx="144266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/>
              <a:t>Cable VGA </a:t>
            </a:r>
            <a:r>
              <a:rPr lang="fr-FR" sz="1000" dirty="0"/>
              <a:t>mâle/mâle</a:t>
            </a:r>
            <a:endParaRPr sz="1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BF2840-63B0-CF73-0BCE-D5B1F598C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37" y="1727849"/>
            <a:ext cx="1571971" cy="92826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F51D3B-BAB9-7660-C98A-33633913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52" y="3451096"/>
            <a:ext cx="2050769" cy="1196094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C68CEBF-21C8-067E-3A94-BD4CBD8E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23" y="3300090"/>
            <a:ext cx="1937006" cy="168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50;p19">
            <a:extLst>
              <a:ext uri="{FF2B5EF4-FFF2-40B4-BE49-F238E27FC236}">
                <a16:creationId xmlns:a16="http://schemas.microsoft.com/office/drawing/2014/main" id="{8131106E-9124-C27E-70B4-83EDFADF03FB}"/>
              </a:ext>
            </a:extLst>
          </p:cNvPr>
          <p:cNvSpPr txBox="1"/>
          <p:nvPr/>
        </p:nvSpPr>
        <p:spPr>
          <a:xfrm>
            <a:off x="2886885" y="4724201"/>
            <a:ext cx="155448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Connecteur </a:t>
            </a:r>
            <a:r>
              <a:rPr lang="fr-FR" sz="1000" dirty="0" err="1"/>
              <a:t>Pmod</a:t>
            </a:r>
            <a:r>
              <a:rPr lang="fr-FR" sz="1000" dirty="0"/>
              <a:t> VGA</a:t>
            </a:r>
            <a:endParaRPr sz="1000" dirty="0"/>
          </a:p>
        </p:txBody>
      </p:sp>
      <p:sp>
        <p:nvSpPr>
          <p:cNvPr id="20" name="Google Shape;150;p19">
            <a:extLst>
              <a:ext uri="{FF2B5EF4-FFF2-40B4-BE49-F238E27FC236}">
                <a16:creationId xmlns:a16="http://schemas.microsoft.com/office/drawing/2014/main" id="{654734E1-699F-FEF7-277A-D57F82481A00}"/>
              </a:ext>
            </a:extLst>
          </p:cNvPr>
          <p:cNvSpPr txBox="1"/>
          <p:nvPr/>
        </p:nvSpPr>
        <p:spPr>
          <a:xfrm>
            <a:off x="311700" y="4645458"/>
            <a:ext cx="155448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FPGA Cora Z7</a:t>
            </a:r>
            <a:endParaRPr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/>
              <a:t>Remerciements!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</a:t>
            </a:r>
            <a:endParaRPr/>
          </a:p>
        </p:txBody>
      </p:sp>
      <p:sp>
        <p:nvSpPr>
          <p:cNvPr id="579" name="Google Shape;579;p47"/>
          <p:cNvSpPr txBox="1">
            <a:spLocks noGrp="1"/>
          </p:cNvSpPr>
          <p:nvPr>
            <p:ph type="body" idx="4294967295"/>
          </p:nvPr>
        </p:nvSpPr>
        <p:spPr>
          <a:xfrm>
            <a:off x="166574" y="1490425"/>
            <a:ext cx="8901225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https://f-leb.developpez.com/tutoriels/fpga/controleur-vga/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https://www.geii.eu/index.php?option=com_content&amp;view=article&amp;id=158:realisation-d-une-carte-video&amp;catid=96&amp;Itemid=662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https://digilent.com/reference/programmable-logic/cora-z7/start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https://digilent.com/shop/pmod-vga-video-graphics-array/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/>
              <a:t>(https://www.researchgate.net/publication/221594063_Image_Convolution_on_FPGAs_The_Implementation_of_a_Multi-FPGA_FIFO_Structure)</a:t>
            </a:r>
            <a:endParaRPr lang="fr-FR" sz="13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Pistes d’améliorations, limitations</a:t>
            </a:r>
            <a:endParaRPr/>
          </a:p>
        </p:txBody>
      </p:sp>
      <p:sp>
        <p:nvSpPr>
          <p:cNvPr id="546" name="Google Shape;546;p44"/>
          <p:cNvSpPr txBox="1"/>
          <p:nvPr/>
        </p:nvSpPr>
        <p:spPr>
          <a:xfrm>
            <a:off x="624275" y="1538550"/>
            <a:ext cx="8186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-FR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??</a:t>
            </a:r>
            <a:endParaRPr dirty="0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équipe Projet : </a:t>
            </a:r>
            <a:endParaRPr/>
          </a:p>
        </p:txBody>
      </p:sp>
      <p:cxnSp>
        <p:nvCxnSpPr>
          <p:cNvPr id="73" name="Google Shape;73;p14"/>
          <p:cNvCxnSpPr/>
          <p:nvPr/>
        </p:nvCxnSpPr>
        <p:spPr>
          <a:xfrm>
            <a:off x="169933" y="1457269"/>
            <a:ext cx="0" cy="35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4"/>
          <p:cNvCxnSpPr/>
          <p:nvPr/>
        </p:nvCxnSpPr>
        <p:spPr>
          <a:xfrm>
            <a:off x="4561175" y="1457269"/>
            <a:ext cx="0" cy="35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176862" y="1699559"/>
            <a:ext cx="1768389" cy="665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200" b="1" dirty="0"/>
              <a:t>Houssein MARIAM</a:t>
            </a: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150" y="2420980"/>
            <a:ext cx="401475" cy="41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999" y="1486519"/>
            <a:ext cx="978177" cy="87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2" y="2511068"/>
            <a:ext cx="401475" cy="41485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110816" y="2528458"/>
            <a:ext cx="342238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Diplôme de doctorat en </a:t>
            </a:r>
            <a:r>
              <a:rPr lang="fr" sz="1100" dirty="0"/>
              <a:t>Electronique, Optronique et Systèmes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105046" y="3123173"/>
            <a:ext cx="339551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Un an et demi d'expérience en </a:t>
            </a:r>
            <a:r>
              <a:rPr lang="fr" sz="1100" dirty="0"/>
              <a:t>développement et test de cartes électroniques </a:t>
            </a:r>
            <a:endParaRPr sz="11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25" y="3772717"/>
            <a:ext cx="782975" cy="4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34" y="3231213"/>
            <a:ext cx="840300" cy="2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9A5A502-FD3A-BA9F-763B-08622CC99DEE}"/>
              </a:ext>
            </a:extLst>
          </p:cNvPr>
          <p:cNvSpPr txBox="1"/>
          <p:nvPr/>
        </p:nvSpPr>
        <p:spPr>
          <a:xfrm>
            <a:off x="1112677" y="3735612"/>
            <a:ext cx="3387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4 ans d'expérience en conception de circuits Hyperfréquences</a:t>
            </a:r>
          </a:p>
        </p:txBody>
      </p:sp>
      <p:sp>
        <p:nvSpPr>
          <p:cNvPr id="10" name="Google Shape;75;p14">
            <a:extLst>
              <a:ext uri="{FF2B5EF4-FFF2-40B4-BE49-F238E27FC236}">
                <a16:creationId xmlns:a16="http://schemas.microsoft.com/office/drawing/2014/main" id="{2E2ACCA3-BD92-14FB-9F0A-5961116E65B6}"/>
              </a:ext>
            </a:extLst>
          </p:cNvPr>
          <p:cNvSpPr txBox="1">
            <a:spLocks/>
          </p:cNvSpPr>
          <p:nvPr/>
        </p:nvSpPr>
        <p:spPr>
          <a:xfrm>
            <a:off x="4569429" y="1703878"/>
            <a:ext cx="1768389" cy="6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r>
              <a:rPr lang="fr-FR" sz="1200" b="1" dirty="0"/>
              <a:t>Thomas ANGENAULT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Mesure à l’oscilloscope</a:t>
            </a:r>
          </a:p>
        </p:txBody>
      </p:sp>
      <p:sp>
        <p:nvSpPr>
          <p:cNvPr id="7" name="Google Shape;146;p19">
            <a:extLst>
              <a:ext uri="{FF2B5EF4-FFF2-40B4-BE49-F238E27FC236}">
                <a16:creationId xmlns:a16="http://schemas.microsoft.com/office/drawing/2014/main" id="{B1E72D87-4EC0-AE35-8534-6795DF802422}"/>
              </a:ext>
            </a:extLst>
          </p:cNvPr>
          <p:cNvSpPr txBox="1">
            <a:spLocks/>
          </p:cNvSpPr>
          <p:nvPr/>
        </p:nvSpPr>
        <p:spPr>
          <a:xfrm>
            <a:off x="200297" y="1388193"/>
            <a:ext cx="670560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Validation de l’architecture à l’aide d’un oscilloscope</a:t>
            </a:r>
          </a:p>
        </p:txBody>
      </p:sp>
      <p:pic>
        <p:nvPicPr>
          <p:cNvPr id="8" name="Image 7" descr="Une image contenant capture d’écran, logiciel, Logiciel multimédia, affichage&#10;&#10;Description générée automatiquement">
            <a:extLst>
              <a:ext uri="{FF2B5EF4-FFF2-40B4-BE49-F238E27FC236}">
                <a16:creationId xmlns:a16="http://schemas.microsoft.com/office/drawing/2014/main" id="{616E661A-F64C-BC74-F6DC-C4271C05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3" y="2126797"/>
            <a:ext cx="4464008" cy="2543792"/>
          </a:xfrm>
          <a:prstGeom prst="rect">
            <a:avLst/>
          </a:prstGeom>
        </p:spPr>
      </p:pic>
      <p:pic>
        <p:nvPicPr>
          <p:cNvPr id="9" name="Image 8" descr="Une image contenant capture d’écran, logiciel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24A56BA8-5D49-AAEF-BB21-BB1AC63B0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18" y="2126797"/>
            <a:ext cx="4464009" cy="2564938"/>
          </a:xfrm>
          <a:prstGeom prst="rect">
            <a:avLst/>
          </a:prstGeom>
        </p:spPr>
      </p:pic>
      <p:sp>
        <p:nvSpPr>
          <p:cNvPr id="10" name="Google Shape;146;p19">
            <a:extLst>
              <a:ext uri="{FF2B5EF4-FFF2-40B4-BE49-F238E27FC236}">
                <a16:creationId xmlns:a16="http://schemas.microsoft.com/office/drawing/2014/main" id="{73D54C4F-D21D-FBF2-4D6C-0AE4BEE6FF0F}"/>
              </a:ext>
            </a:extLst>
          </p:cNvPr>
          <p:cNvSpPr txBox="1">
            <a:spLocks/>
          </p:cNvSpPr>
          <p:nvPr/>
        </p:nvSpPr>
        <p:spPr>
          <a:xfrm>
            <a:off x="594196" y="1729733"/>
            <a:ext cx="3072113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 sz="1400" i="1" dirty="0">
                <a:solidFill>
                  <a:schemeClr val="tx1"/>
                </a:solidFill>
                <a:latin typeface="+mj-lt"/>
              </a:rPr>
              <a:t>Mesure de </a:t>
            </a:r>
            <a:r>
              <a:rPr lang="fr-FR" sz="1400" i="1" dirty="0" err="1">
                <a:solidFill>
                  <a:schemeClr val="tx1"/>
                </a:solidFill>
                <a:latin typeface="+mj-lt"/>
              </a:rPr>
              <a:t>Hsync</a:t>
            </a:r>
            <a:r>
              <a:rPr lang="fr-FR" sz="1400" i="1" dirty="0">
                <a:solidFill>
                  <a:schemeClr val="tx1"/>
                </a:solidFill>
                <a:latin typeface="+mj-lt"/>
              </a:rPr>
              <a:t> et de </a:t>
            </a:r>
            <a:r>
              <a:rPr lang="fr-FR" sz="1400" i="1" dirty="0" err="1">
                <a:solidFill>
                  <a:schemeClr val="tx1"/>
                </a:solidFill>
                <a:latin typeface="+mj-lt"/>
              </a:rPr>
              <a:t>Vsync</a:t>
            </a:r>
            <a:endParaRPr lang="fr-FR" sz="14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84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F15320-A491-EF9E-B3FB-3D8B653C104E}"/>
              </a:ext>
            </a:extLst>
          </p:cNvPr>
          <p:cNvSpPr/>
          <p:nvPr/>
        </p:nvSpPr>
        <p:spPr>
          <a:xfrm>
            <a:off x="403288" y="2053632"/>
            <a:ext cx="1547601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pattern vidéo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3F46BC-88FB-D4D9-C4FE-760542732926}"/>
              </a:ext>
            </a:extLst>
          </p:cNvPr>
          <p:cNvSpPr/>
          <p:nvPr/>
        </p:nvSpPr>
        <p:spPr>
          <a:xfrm>
            <a:off x="4262949" y="2053632"/>
            <a:ext cx="1753214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 VGA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DB6BC21-201B-AEE6-9764-7487B48841C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1950889" y="2431632"/>
            <a:ext cx="2312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802929EF-7FE7-6BEB-5F87-6DD04F31BA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44" y="1696106"/>
            <a:ext cx="1471051" cy="147105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5CA312B-FEE0-602B-84A9-E7263A731E9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016163" y="2431632"/>
            <a:ext cx="121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98AE86-9104-EA94-4417-E8740A53C005}"/>
              </a:ext>
            </a:extLst>
          </p:cNvPr>
          <p:cNvSpPr/>
          <p:nvPr/>
        </p:nvSpPr>
        <p:spPr>
          <a:xfrm>
            <a:off x="311725" y="1649711"/>
            <a:ext cx="5949918" cy="1369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4CCF2A-62B1-1815-9A76-030C361B4870}"/>
              </a:ext>
            </a:extLst>
          </p:cNvPr>
          <p:cNvSpPr txBox="1"/>
          <p:nvPr/>
        </p:nvSpPr>
        <p:spPr>
          <a:xfrm>
            <a:off x="311725" y="1649711"/>
            <a:ext cx="83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FPGA</a:t>
            </a:r>
          </a:p>
        </p:txBody>
      </p:sp>
      <p:sp>
        <p:nvSpPr>
          <p:cNvPr id="26" name="Google Shape;117;p16">
            <a:extLst>
              <a:ext uri="{FF2B5EF4-FFF2-40B4-BE49-F238E27FC236}">
                <a16:creationId xmlns:a16="http://schemas.microsoft.com/office/drawing/2014/main" id="{FD07613A-3C8F-A0C0-0269-DD18E2FF9397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Etape intermédiaire</a:t>
            </a:r>
          </a:p>
        </p:txBody>
      </p:sp>
      <p:sp>
        <p:nvSpPr>
          <p:cNvPr id="28" name="Google Shape;146;p19">
            <a:extLst>
              <a:ext uri="{FF2B5EF4-FFF2-40B4-BE49-F238E27FC236}">
                <a16:creationId xmlns:a16="http://schemas.microsoft.com/office/drawing/2014/main" id="{91144CB1-361D-32BB-C163-85FF814B5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293371"/>
            <a:ext cx="2509444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Etape intermédiaire</a:t>
            </a:r>
            <a:endParaRPr sz="12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B647715-391B-FAF0-E3E7-850C5006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9" y="3591553"/>
            <a:ext cx="6054835" cy="1506806"/>
          </a:xfrm>
          <a:prstGeom prst="rect">
            <a:avLst/>
          </a:prstGeom>
        </p:spPr>
      </p:pic>
      <p:sp>
        <p:nvSpPr>
          <p:cNvPr id="11" name="Google Shape;146;p19">
            <a:extLst>
              <a:ext uri="{FF2B5EF4-FFF2-40B4-BE49-F238E27FC236}">
                <a16:creationId xmlns:a16="http://schemas.microsoft.com/office/drawing/2014/main" id="{54C96F6D-D153-B91B-9468-A83F170FB03C}"/>
              </a:ext>
            </a:extLst>
          </p:cNvPr>
          <p:cNvSpPr txBox="1">
            <a:spLocks/>
          </p:cNvSpPr>
          <p:nvPr/>
        </p:nvSpPr>
        <p:spPr>
          <a:xfrm>
            <a:off x="0" y="3189871"/>
            <a:ext cx="4310742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Synoptique du système en étape intermédiaire</a:t>
            </a:r>
          </a:p>
        </p:txBody>
      </p:sp>
    </p:spTree>
    <p:extLst>
      <p:ext uri="{BB962C8B-B14F-4D97-AF65-F5344CB8AC3E}">
        <p14:creationId xmlns:p14="http://schemas.microsoft.com/office/powerpoint/2010/main" val="143614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884" y="3871071"/>
            <a:ext cx="904500" cy="9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077" y="3778109"/>
            <a:ext cx="1418026" cy="8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188" y="3530507"/>
            <a:ext cx="131580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655" y="3964033"/>
            <a:ext cx="71855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267ADBC-342E-848F-3883-D5E984220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22" y="2260862"/>
            <a:ext cx="1835516" cy="6217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A5B6B74-3210-BFD8-C3B8-5A58EAED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30" y="1605068"/>
            <a:ext cx="2106691" cy="192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47293D8F-D80A-41F8-ED2E-58047114666E}"/>
              </a:ext>
            </a:extLst>
          </p:cNvPr>
          <p:cNvGrpSpPr/>
          <p:nvPr/>
        </p:nvGrpSpPr>
        <p:grpSpPr>
          <a:xfrm>
            <a:off x="4093351" y="1991794"/>
            <a:ext cx="1037266" cy="1422913"/>
            <a:chOff x="6629378" y="1705912"/>
            <a:chExt cx="1281128" cy="1730177"/>
          </a:xfrm>
        </p:grpSpPr>
        <p:pic>
          <p:nvPicPr>
            <p:cNvPr id="2052" name="Picture 4" descr="Dmitry M. / LTspice Simulations · GitLab">
              <a:extLst>
                <a:ext uri="{FF2B5EF4-FFF2-40B4-BE49-F238E27FC236}">
                  <a16:creationId xmlns:a16="http://schemas.microsoft.com/office/drawing/2014/main" id="{B8DB8AC4-2A36-D46C-98A6-7D5F2AFC7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378" y="1705912"/>
              <a:ext cx="1281128" cy="128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oogle Shape;224;p22">
              <a:extLst>
                <a:ext uri="{FF2B5EF4-FFF2-40B4-BE49-F238E27FC236}">
                  <a16:creationId xmlns:a16="http://schemas.microsoft.com/office/drawing/2014/main" id="{68323FEF-7384-9547-0348-8D2CF90464C8}"/>
                </a:ext>
              </a:extLst>
            </p:cNvPr>
            <p:cNvSpPr txBox="1"/>
            <p:nvPr/>
          </p:nvSpPr>
          <p:spPr>
            <a:xfrm>
              <a:off x="6770026" y="2987040"/>
              <a:ext cx="1140480" cy="449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fr-FR" sz="1200" b="1" dirty="0" err="1"/>
                <a:t>LTspice</a:t>
              </a:r>
              <a:endParaRPr sz="1200" b="1" dirty="0"/>
            </a:p>
          </p:txBody>
        </p:sp>
      </p:grpSp>
      <p:sp>
        <p:nvSpPr>
          <p:cNvPr id="3" name="Google Shape;117;p16">
            <a:extLst>
              <a:ext uri="{FF2B5EF4-FFF2-40B4-BE49-F238E27FC236}">
                <a16:creationId xmlns:a16="http://schemas.microsoft.com/office/drawing/2014/main" id="{2A38B3FC-5A9E-9A98-13C7-586D4A086054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FR" sz="2400" dirty="0"/>
              <a:t>Introduction</a:t>
            </a:r>
          </a:p>
          <a:p>
            <a:pPr marL="1016000" indent="-457200">
              <a:buSzPts val="2000"/>
              <a:buFont typeface="+mj-lt"/>
              <a:buAutoNum type="alphaLcPeriod" startAt="2"/>
            </a:pPr>
            <a:r>
              <a:rPr lang="fr-FR" sz="2000" dirty="0"/>
              <a:t>Environnement de développement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B8676C-E419-6141-4648-2716967B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483723"/>
            <a:ext cx="4176888" cy="34647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B10F3C-A167-6387-03C4-2601AFC4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560" y="2303405"/>
            <a:ext cx="4725938" cy="2339170"/>
          </a:xfrm>
          <a:prstGeom prst="rect">
            <a:avLst/>
          </a:prstGeom>
        </p:spPr>
      </p:pic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A784B89B-2E69-8B76-3CB2-74C8970D8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775"/>
            <a:ext cx="9144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" sz="2400" dirty="0"/>
              <a:t>Introduction</a:t>
            </a:r>
            <a:endParaRPr lang="fr-FR" sz="2400" dirty="0"/>
          </a:p>
          <a:p>
            <a:pPr marL="1016000" lvl="0" indent="-457200" algn="l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lphaLcPeriod" startAt="3"/>
            </a:pPr>
            <a:r>
              <a:rPr lang="fr-FR" sz="2000" dirty="0"/>
              <a:t>Norme VGA</a:t>
            </a:r>
          </a:p>
        </p:txBody>
      </p:sp>
    </p:spTree>
    <p:extLst>
      <p:ext uri="{BB962C8B-B14F-4D97-AF65-F5344CB8AC3E}">
        <p14:creationId xmlns:p14="http://schemas.microsoft.com/office/powerpoint/2010/main" val="182575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451C5A-56F3-BA55-AA7A-68A24C80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" y="1752600"/>
            <a:ext cx="4984911" cy="2547814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7794658-FA69-4D5C-3678-4A84D8F76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37967"/>
              </p:ext>
            </p:extLst>
          </p:nvPr>
        </p:nvGraphicFramePr>
        <p:xfrm>
          <a:off x="5080536" y="2046192"/>
          <a:ext cx="3969043" cy="175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376608962"/>
                    </a:ext>
                  </a:extLst>
                </a:gridCol>
                <a:gridCol w="852532">
                  <a:extLst>
                    <a:ext uri="{9D8B030D-6E8A-4147-A177-3AD203B41FA5}">
                      <a16:colId xmlns:a16="http://schemas.microsoft.com/office/drawing/2014/main" val="25910785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61427505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6220552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907072906"/>
                    </a:ext>
                  </a:extLst>
                </a:gridCol>
                <a:gridCol w="704511">
                  <a:extLst>
                    <a:ext uri="{9D8B030D-6E8A-4147-A177-3AD203B41FA5}">
                      <a16:colId xmlns:a16="http://schemas.microsoft.com/office/drawing/2014/main" val="3965311923"/>
                    </a:ext>
                  </a:extLst>
                </a:gridCol>
              </a:tblGrid>
              <a:tr h="250612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Paramètre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/>
                        <a:t>VS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/>
                        <a:t>HS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69386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r>
                        <a:rPr lang="fr-FR" sz="900" dirty="0"/>
                        <a:t>Symbole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Durée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Lignes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Durée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Colonnes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37954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r>
                        <a:rPr lang="fr-FR" sz="900" dirty="0"/>
                        <a:t>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Synch</a:t>
                      </a:r>
                      <a:r>
                        <a:rPr lang="fr-FR" sz="900" dirty="0"/>
                        <a:t> pulse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16,7ms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32us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95486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 err="1"/>
                        <a:t>TDisp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Display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15,36ms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25,6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175447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Sync Pulse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64us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3,84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181244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Front </a:t>
                      </a:r>
                      <a:r>
                        <a:rPr lang="fr-FR" sz="900" dirty="0" err="1"/>
                        <a:t>Porch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320us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640 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59465"/>
                  </a:ext>
                </a:extLst>
              </a:tr>
              <a:tr h="25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Back </a:t>
                      </a:r>
                      <a:r>
                        <a:rPr lang="fr-FR" sz="900" dirty="0" err="1"/>
                        <a:t>Porch</a:t>
                      </a:r>
                      <a:endParaRPr lang="fr-F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928us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1,92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502818"/>
                  </a:ext>
                </a:extLst>
              </a:tr>
            </a:tbl>
          </a:graphicData>
        </a:graphic>
      </p:graphicFrame>
      <p:sp>
        <p:nvSpPr>
          <p:cNvPr id="6" name="Google Shape;117;p16">
            <a:extLst>
              <a:ext uri="{FF2B5EF4-FFF2-40B4-BE49-F238E27FC236}">
                <a16:creationId xmlns:a16="http://schemas.microsoft.com/office/drawing/2014/main" id="{25EDDC84-06DE-DD03-05F0-5DA813ED8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775"/>
            <a:ext cx="9144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fr" sz="2400" dirty="0"/>
              <a:t>Introduction</a:t>
            </a:r>
            <a:endParaRPr lang="fr-FR" sz="2400" dirty="0"/>
          </a:p>
          <a:p>
            <a:pPr marL="1016000" lvl="0" indent="-457200" algn="l" rtl="0"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lphaLcPeriod" startAt="3"/>
            </a:pPr>
            <a:r>
              <a:rPr lang="fr-FR" sz="2000" dirty="0"/>
              <a:t>Norme VGA</a:t>
            </a:r>
          </a:p>
        </p:txBody>
      </p:sp>
    </p:spTree>
    <p:extLst>
      <p:ext uri="{BB962C8B-B14F-4D97-AF65-F5344CB8AC3E}">
        <p14:creationId xmlns:p14="http://schemas.microsoft.com/office/powerpoint/2010/main" val="422181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F15320-A491-EF9E-B3FB-3D8B653C104E}"/>
              </a:ext>
            </a:extLst>
          </p:cNvPr>
          <p:cNvSpPr/>
          <p:nvPr/>
        </p:nvSpPr>
        <p:spPr>
          <a:xfrm>
            <a:off x="403288" y="2053632"/>
            <a:ext cx="1547601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pattern vidéo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3F46BC-88FB-D4D9-C4FE-760542732926}"/>
              </a:ext>
            </a:extLst>
          </p:cNvPr>
          <p:cNvSpPr/>
          <p:nvPr/>
        </p:nvSpPr>
        <p:spPr>
          <a:xfrm>
            <a:off x="4262949" y="2053632"/>
            <a:ext cx="1753214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 VGA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DB6BC21-201B-AEE6-9764-7487B48841CA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1950889" y="2431632"/>
            <a:ext cx="2312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802929EF-7FE7-6BEB-5F87-6DD04F31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44" y="1696106"/>
            <a:ext cx="1471051" cy="1471051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5CA312B-FEE0-602B-84A9-E7263A731E9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016163" y="2431632"/>
            <a:ext cx="1210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98AE86-9104-EA94-4417-E8740A53C005}"/>
              </a:ext>
            </a:extLst>
          </p:cNvPr>
          <p:cNvSpPr/>
          <p:nvPr/>
        </p:nvSpPr>
        <p:spPr>
          <a:xfrm>
            <a:off x="311725" y="1649711"/>
            <a:ext cx="5949918" cy="1369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4CCF2A-62B1-1815-9A76-030C361B4870}"/>
              </a:ext>
            </a:extLst>
          </p:cNvPr>
          <p:cNvSpPr txBox="1"/>
          <p:nvPr/>
        </p:nvSpPr>
        <p:spPr>
          <a:xfrm>
            <a:off x="311725" y="1649711"/>
            <a:ext cx="83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FPGA</a:t>
            </a:r>
          </a:p>
        </p:txBody>
      </p:sp>
      <p:sp>
        <p:nvSpPr>
          <p:cNvPr id="26" name="Google Shape;117;p16">
            <a:extLst>
              <a:ext uri="{FF2B5EF4-FFF2-40B4-BE49-F238E27FC236}">
                <a16:creationId xmlns:a16="http://schemas.microsoft.com/office/drawing/2014/main" id="{FD07613A-3C8F-A0C0-0269-DD18E2FF9397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Etape intermédiaire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68FF51-D570-7332-31CF-4E4C2588172C}"/>
              </a:ext>
            </a:extLst>
          </p:cNvPr>
          <p:cNvSpPr/>
          <p:nvPr/>
        </p:nvSpPr>
        <p:spPr>
          <a:xfrm>
            <a:off x="403263" y="3920309"/>
            <a:ext cx="1547601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Générateur de pattern vidéo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63DA6-0D72-6CA1-4268-AB8EB9D35883}"/>
              </a:ext>
            </a:extLst>
          </p:cNvPr>
          <p:cNvSpPr/>
          <p:nvPr/>
        </p:nvSpPr>
        <p:spPr>
          <a:xfrm>
            <a:off x="2327101" y="3920309"/>
            <a:ext cx="1594363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Filtre gaussien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47D47-D034-6DA0-1028-D8F59EC471D9}"/>
              </a:ext>
            </a:extLst>
          </p:cNvPr>
          <p:cNvSpPr/>
          <p:nvPr/>
        </p:nvSpPr>
        <p:spPr>
          <a:xfrm>
            <a:off x="4262924" y="3920309"/>
            <a:ext cx="1753214" cy="7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Contrôleur VGA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E18641D-87E5-9A26-5E63-8C039C7D4034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950864" y="4298309"/>
            <a:ext cx="376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5E1580A-69D2-7832-1624-A0642AC6CBB8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921464" y="4298309"/>
            <a:ext cx="341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1DBBF8E-842D-33FF-42A6-1F3AE4842915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6016138" y="4298309"/>
            <a:ext cx="1057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7194F59-2352-F069-AB29-7F825EC611B3}"/>
              </a:ext>
            </a:extLst>
          </p:cNvPr>
          <p:cNvSpPr/>
          <p:nvPr/>
        </p:nvSpPr>
        <p:spPr>
          <a:xfrm>
            <a:off x="311700" y="3516388"/>
            <a:ext cx="5949918" cy="1369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7D6BF2-8FAD-435A-A719-B8B7D923B144}"/>
              </a:ext>
            </a:extLst>
          </p:cNvPr>
          <p:cNvSpPr txBox="1"/>
          <p:nvPr/>
        </p:nvSpPr>
        <p:spPr>
          <a:xfrm>
            <a:off x="311700" y="3516388"/>
            <a:ext cx="83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FPGA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301CCBD-3D31-2B47-7EA2-DB7C42B5C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93" y="3562783"/>
            <a:ext cx="1471051" cy="1471051"/>
          </a:xfrm>
          <a:prstGeom prst="rect">
            <a:avLst/>
          </a:prstGeom>
        </p:spPr>
      </p:pic>
      <p:sp>
        <p:nvSpPr>
          <p:cNvPr id="28" name="Google Shape;146;p19">
            <a:extLst>
              <a:ext uri="{FF2B5EF4-FFF2-40B4-BE49-F238E27FC236}">
                <a16:creationId xmlns:a16="http://schemas.microsoft.com/office/drawing/2014/main" id="{91144CB1-361D-32BB-C163-85FF814B5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1293371"/>
            <a:ext cx="2509444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Etape intermédiaire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9" name="Google Shape;146;p19">
            <a:extLst>
              <a:ext uri="{FF2B5EF4-FFF2-40B4-BE49-F238E27FC236}">
                <a16:creationId xmlns:a16="http://schemas.microsoft.com/office/drawing/2014/main" id="{C7E64468-5C75-DE80-69F3-2CEBC571A546}"/>
              </a:ext>
            </a:extLst>
          </p:cNvPr>
          <p:cNvSpPr txBox="1">
            <a:spLocks/>
          </p:cNvSpPr>
          <p:nvPr/>
        </p:nvSpPr>
        <p:spPr>
          <a:xfrm>
            <a:off x="0" y="3187982"/>
            <a:ext cx="1950864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Etape Finale</a:t>
            </a:r>
          </a:p>
        </p:txBody>
      </p:sp>
    </p:spTree>
    <p:extLst>
      <p:ext uri="{BB962C8B-B14F-4D97-AF65-F5344CB8AC3E}">
        <p14:creationId xmlns:p14="http://schemas.microsoft.com/office/powerpoint/2010/main" val="37689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1" grpId="0" animBg="1"/>
      <p:bldP spid="22" grpId="0"/>
      <p:bldP spid="2" grpId="0" animBg="1"/>
      <p:bldP spid="3" grpId="0" animBg="1"/>
      <p:bldP spid="4" grpId="0" animBg="1"/>
      <p:bldP spid="9" grpId="0" animBg="1"/>
      <p:bldP spid="10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61">
            <a:extLst>
              <a:ext uri="{FF2B5EF4-FFF2-40B4-BE49-F238E27FC236}">
                <a16:creationId xmlns:a16="http://schemas.microsoft.com/office/drawing/2014/main" id="{0CB0A6EA-384A-8864-EBBD-289C0967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88" y="1883338"/>
            <a:ext cx="7144921" cy="3087995"/>
          </a:xfrm>
          <a:prstGeom prst="rect">
            <a:avLst/>
          </a:prstGeom>
        </p:spPr>
      </p:pic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Etape intermédiaire</a:t>
            </a:r>
          </a:p>
        </p:txBody>
      </p:sp>
      <p:sp>
        <p:nvSpPr>
          <p:cNvPr id="66" name="Google Shape;146;p19">
            <a:extLst>
              <a:ext uri="{FF2B5EF4-FFF2-40B4-BE49-F238E27FC236}">
                <a16:creationId xmlns:a16="http://schemas.microsoft.com/office/drawing/2014/main" id="{3A927A46-4C7A-7348-0F68-5FF618343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7" y="1293371"/>
            <a:ext cx="6705600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Architecture du système en étape intermédiaire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393B55F5-AD3F-875C-76A8-4C24FF95C29D}"/>
              </a:ext>
            </a:extLst>
          </p:cNvPr>
          <p:cNvSpPr txBox="1"/>
          <p:nvPr/>
        </p:nvSpPr>
        <p:spPr>
          <a:xfrm>
            <a:off x="151254" y="1663954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CLK = 125MHz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7D15A1E-8109-9153-5E69-AF5BCF32A2E0}"/>
              </a:ext>
            </a:extLst>
          </p:cNvPr>
          <p:cNvSpPr txBox="1"/>
          <p:nvPr/>
        </p:nvSpPr>
        <p:spPr>
          <a:xfrm>
            <a:off x="151254" y="1883338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Pxl_CLK</a:t>
            </a:r>
            <a:r>
              <a:rPr lang="fr-FR" sz="1100" dirty="0"/>
              <a:t> = 25 MHz</a:t>
            </a:r>
          </a:p>
        </p:txBody>
      </p:sp>
    </p:spTree>
    <p:extLst>
      <p:ext uri="{BB962C8B-B14F-4D97-AF65-F5344CB8AC3E}">
        <p14:creationId xmlns:p14="http://schemas.microsoft.com/office/powerpoint/2010/main" val="2298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7;p16">
            <a:extLst>
              <a:ext uri="{FF2B5EF4-FFF2-40B4-BE49-F238E27FC236}">
                <a16:creationId xmlns:a16="http://schemas.microsoft.com/office/drawing/2014/main" id="{5CD9EC07-A24A-1A86-924F-4CA60CB484C9}"/>
              </a:ext>
            </a:extLst>
          </p:cNvPr>
          <p:cNvSpPr txBox="1">
            <a:spLocks/>
          </p:cNvSpPr>
          <p:nvPr/>
        </p:nvSpPr>
        <p:spPr>
          <a:xfrm>
            <a:off x="0" y="80775"/>
            <a:ext cx="91440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sz="2400" dirty="0"/>
              <a:t>IP de traitement d’image et affichage VGA sur Zynq7020</a:t>
            </a:r>
          </a:p>
          <a:p>
            <a:pPr marL="1016000" indent="-457200">
              <a:buSzPts val="2000"/>
              <a:buFont typeface="+mj-lt"/>
              <a:buAutoNum type="alphaLcPeriod"/>
            </a:pPr>
            <a:r>
              <a:rPr lang="fr-FR" sz="2000" dirty="0"/>
              <a:t>Etape intermédiaire</a:t>
            </a:r>
          </a:p>
        </p:txBody>
      </p:sp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32978C1A-CEDB-B629-1D73-9910C5BCB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297" y="1293371"/>
            <a:ext cx="6705600" cy="39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" sz="1600" dirty="0">
                <a:solidFill>
                  <a:schemeClr val="tx1"/>
                </a:solidFill>
              </a:rPr>
              <a:t>Validation de </a:t>
            </a:r>
            <a:r>
              <a:rPr lang="fr-FR" sz="1600" dirty="0">
                <a:solidFill>
                  <a:schemeClr val="tx1"/>
                </a:solidFill>
              </a:rPr>
              <a:t>l’architecture </a:t>
            </a:r>
            <a:r>
              <a:rPr lang="fr" sz="1600" dirty="0">
                <a:solidFill>
                  <a:schemeClr val="tx1"/>
                </a:solidFill>
              </a:rPr>
              <a:t>par </a:t>
            </a:r>
            <a:r>
              <a:rPr lang="fr" sz="1600" b="1" u="sng" dirty="0">
                <a:solidFill>
                  <a:schemeClr val="tx1"/>
                </a:solidFill>
              </a:rPr>
              <a:t>un test bench</a:t>
            </a:r>
            <a:endParaRPr sz="1600" b="1" u="sng" dirty="0">
              <a:solidFill>
                <a:schemeClr val="tx1"/>
              </a:solidFill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A0C8937-F6A4-2E45-5BB9-8D9573DA2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30315"/>
              </p:ext>
            </p:extLst>
          </p:nvPr>
        </p:nvGraphicFramePr>
        <p:xfrm>
          <a:off x="286143" y="2177999"/>
          <a:ext cx="4394440" cy="2366493"/>
        </p:xfrm>
        <a:graphic>
          <a:graphicData uri="http://schemas.openxmlformats.org/drawingml/2006/table">
            <a:tbl>
              <a:tblPr firstRow="1" firstCol="1" bandRow="1"/>
              <a:tblGrid>
                <a:gridCol w="706888">
                  <a:extLst>
                    <a:ext uri="{9D8B030D-6E8A-4147-A177-3AD203B41FA5}">
                      <a16:colId xmlns:a16="http://schemas.microsoft.com/office/drawing/2014/main" val="3206075144"/>
                    </a:ext>
                  </a:extLst>
                </a:gridCol>
                <a:gridCol w="1066056">
                  <a:extLst>
                    <a:ext uri="{9D8B030D-6E8A-4147-A177-3AD203B41FA5}">
                      <a16:colId xmlns:a16="http://schemas.microsoft.com/office/drawing/2014/main" val="2810874078"/>
                    </a:ext>
                  </a:extLst>
                </a:gridCol>
                <a:gridCol w="886472">
                  <a:extLst>
                    <a:ext uri="{9D8B030D-6E8A-4147-A177-3AD203B41FA5}">
                      <a16:colId xmlns:a16="http://schemas.microsoft.com/office/drawing/2014/main" val="3645345264"/>
                    </a:ext>
                  </a:extLst>
                </a:gridCol>
                <a:gridCol w="683993">
                  <a:extLst>
                    <a:ext uri="{9D8B030D-6E8A-4147-A177-3AD203B41FA5}">
                      <a16:colId xmlns:a16="http://schemas.microsoft.com/office/drawing/2014/main" val="609837476"/>
                    </a:ext>
                  </a:extLst>
                </a:gridCol>
                <a:gridCol w="543760">
                  <a:extLst>
                    <a:ext uri="{9D8B030D-6E8A-4147-A177-3AD203B41FA5}">
                      <a16:colId xmlns:a16="http://schemas.microsoft.com/office/drawing/2014/main" val="2424719505"/>
                    </a:ext>
                  </a:extLst>
                </a:gridCol>
                <a:gridCol w="507271">
                  <a:extLst>
                    <a:ext uri="{9D8B030D-6E8A-4147-A177-3AD203B41FA5}">
                      <a16:colId xmlns:a16="http://schemas.microsoft.com/office/drawing/2014/main" val="3444202253"/>
                    </a:ext>
                  </a:extLst>
                </a:gridCol>
              </a:tblGrid>
              <a:tr h="209424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Paramètre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Synchro verticale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15652"/>
                  </a:ext>
                </a:extLst>
              </a:tr>
              <a:tr h="209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Symbole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Durée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Lignes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009708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Synch pulse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 </a:t>
                      </a:r>
                      <a:r>
                        <a:rPr lang="fr-FR" sz="11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12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à 799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045201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Display time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25.31µs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à 639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219378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PW</a:t>
                      </a:r>
                      <a:r>
                        <a:rPr lang="fr-FR" sz="1100" kern="1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b="0" i="0" u="none" strike="noStrike" kern="100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(T</a:t>
                      </a:r>
                      <a:r>
                        <a:rPr lang="fr-FR" sz="1000" b="0" i="0" u="none" strike="noStrike" kern="100" cap="none" baseline="-25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SP</a:t>
                      </a:r>
                      <a:r>
                        <a:rPr lang="fr-FR" sz="1000" b="0" i="0" u="none" strike="noStrike" kern="100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)</a:t>
                      </a:r>
                      <a:endParaRPr lang="en-US" sz="1000" b="0" i="0" u="none" strike="noStrike" kern="100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Pulse Width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3.81</a:t>
                      </a:r>
                      <a:r>
                        <a:rPr lang="fr-FR" sz="9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µ</a:t>
                      </a: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656 à 751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837279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Front Porch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635ns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 à 655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98321"/>
                  </a:ext>
                </a:extLst>
              </a:tr>
              <a:tr h="3895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0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0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 Porch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1.90µs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752 à 799</a:t>
                      </a:r>
                      <a:endParaRPr lang="fr-FR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</a:t>
                      </a:r>
                      <a:endParaRPr lang="fr-FR" sz="11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883957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E0272932-C79C-31DD-8428-472C049FA7E5}"/>
              </a:ext>
            </a:extLst>
          </p:cNvPr>
          <p:cNvSpPr txBox="1"/>
          <p:nvPr/>
        </p:nvSpPr>
        <p:spPr>
          <a:xfrm>
            <a:off x="286143" y="1823803"/>
            <a:ext cx="4039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Vérification de timing et du nombre des pixels de </a:t>
            </a:r>
            <a:r>
              <a:rPr lang="fr-FR" sz="1200" b="1" dirty="0" err="1"/>
              <a:t>Hsync</a:t>
            </a:r>
            <a:r>
              <a:rPr lang="fr-FR" sz="1200"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7435C1-27BF-9B61-D8FB-9AED4127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11" y="2116182"/>
            <a:ext cx="4208558" cy="215101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36798B2-4952-D977-D0D7-B09EA1A01792}"/>
              </a:ext>
            </a:extLst>
          </p:cNvPr>
          <p:cNvSpPr/>
          <p:nvPr/>
        </p:nvSpPr>
        <p:spPr>
          <a:xfrm>
            <a:off x="4783811" y="2011679"/>
            <a:ext cx="4074047" cy="931423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051178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1168</Words>
  <Application>Microsoft Office PowerPoint</Application>
  <PresentationFormat>Affichage à l'écran (16:9)</PresentationFormat>
  <Paragraphs>407</Paragraphs>
  <Slides>35</Slides>
  <Notes>31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Merriweather</vt:lpstr>
      <vt:lpstr>Arial</vt:lpstr>
      <vt:lpstr>Calibri</vt:lpstr>
      <vt:lpstr>Cambria Math</vt:lpstr>
      <vt:lpstr>Roboto</vt:lpstr>
      <vt:lpstr>Wingdings</vt:lpstr>
      <vt:lpstr>Paradigm</vt:lpstr>
      <vt:lpstr>Formation FPGA Safran Projet de formation</vt:lpstr>
      <vt:lpstr>Sommaire</vt:lpstr>
      <vt:lpstr>Introduction Objectif du projet</vt:lpstr>
      <vt:lpstr>Présentation PowerPoint</vt:lpstr>
      <vt:lpstr>Introduction Norme VGA</vt:lpstr>
      <vt:lpstr>Introduction Norme VGA</vt:lpstr>
      <vt:lpstr>Etape intermédiaire</vt:lpstr>
      <vt:lpstr>Architecture du système en étape intermédiaire</vt:lpstr>
      <vt:lpstr>Validation de l’architecture par un test bench</vt:lpstr>
      <vt:lpstr>Validation de l’architecture par un test bench</vt:lpstr>
      <vt:lpstr>Présentation PowerPoint</vt:lpstr>
      <vt:lpstr>Connexion du VGA à l’oscilloscope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Motif généré par le générateur de Pattern vidéo</vt:lpstr>
      <vt:lpstr>Présentation PowerPoint</vt:lpstr>
      <vt:lpstr>Présentation PowerPoint</vt:lpstr>
      <vt:lpstr>Présentation PowerPoint</vt:lpstr>
      <vt:lpstr>Simulation sur LTspice du convertisseur N/A</vt:lpstr>
      <vt:lpstr>Simulation sur LTspice du convertisseur N/A</vt:lpstr>
      <vt:lpstr>Présentation PowerPoint</vt:lpstr>
      <vt:lpstr>Présentation PowerPoint</vt:lpstr>
      <vt:lpstr>Présentation PowerPoint</vt:lpstr>
      <vt:lpstr>Présentation PowerPoint</vt:lpstr>
      <vt:lpstr>Démo</vt:lpstr>
      <vt:lpstr>Conclusion</vt:lpstr>
      <vt:lpstr>Remerciements!</vt:lpstr>
      <vt:lpstr>Sources</vt:lpstr>
      <vt:lpstr>Pistes d’améliorations, limitations</vt:lpstr>
      <vt:lpstr>Notre équipe Projet : </vt:lpstr>
      <vt:lpstr>Présentation PowerPoint</vt:lpstr>
      <vt:lpstr>Etape intermédiaire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FPGA Safran Projet de fin de formation</dc:title>
  <dc:creator>Houssein</dc:creator>
  <cp:lastModifiedBy>racha houssein</cp:lastModifiedBy>
  <cp:revision>238</cp:revision>
  <dcterms:modified xsi:type="dcterms:W3CDTF">2023-07-06T12:34:44Z</dcterms:modified>
</cp:coreProperties>
</file>